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313" r:id="rId4"/>
    <p:sldId id="345" r:id="rId5"/>
    <p:sldId id="374" r:id="rId6"/>
    <p:sldId id="373" r:id="rId7"/>
    <p:sldId id="375" r:id="rId8"/>
    <p:sldId id="379" r:id="rId9"/>
    <p:sldId id="380" r:id="rId10"/>
    <p:sldId id="376" r:id="rId11"/>
    <p:sldId id="381" r:id="rId12"/>
    <p:sldId id="377" r:id="rId13"/>
    <p:sldId id="382" r:id="rId14"/>
    <p:sldId id="383" r:id="rId15"/>
    <p:sldId id="384" r:id="rId16"/>
    <p:sldId id="385" r:id="rId17"/>
    <p:sldId id="378" r:id="rId18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icrosoft YaHei" pitchFamily="34" charset="-122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icrosoft YaHei" pitchFamily="34" charset="-122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icrosoft YaHei" pitchFamily="34" charset="-122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icrosoft YaHei" pitchFamily="34" charset="-122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icrosoft YaHei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icrosoft YaHei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icrosoft YaHei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icrosoft YaHei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icrosoft YaHei" pitchFamily="34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5F4A41"/>
    <a:srgbClr val="DF0B29"/>
    <a:srgbClr val="EC8616"/>
    <a:srgbClr val="F2AC60"/>
    <a:srgbClr val="E5E1B4"/>
    <a:srgbClr val="C7B5AD"/>
    <a:srgbClr val="98081D"/>
    <a:srgbClr val="8D271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873" autoAdjust="0"/>
    <p:restoredTop sz="93886" autoAdjust="0"/>
  </p:normalViewPr>
  <p:slideViewPr>
    <p:cSldViewPr>
      <p:cViewPr>
        <p:scale>
          <a:sx n="70" d="100"/>
          <a:sy n="70" d="100"/>
        </p:scale>
        <p:origin x="-1086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fld id="{9B587F2E-010C-4ED7-A5AF-82A661DD6695}" type="datetimeFigureOut">
              <a:rPr lang="fr-FR"/>
              <a:pPr>
                <a:defRPr/>
              </a:pPr>
              <a:t>13/05/2015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fld id="{A538A0C0-3E64-43EC-A6FF-235990FF994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 altLang="fr-FR">
              <a:latin typeface="Arial" charset="0"/>
            </a:endParaRPr>
          </a:p>
        </p:txBody>
      </p:sp>
      <p:sp>
        <p:nvSpPr>
          <p:cNvPr id="24579" name="Text Box 2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 altLang="fr-FR">
              <a:latin typeface="Arial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3884613" y="0"/>
            <a:ext cx="2970212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Calibri" pitchFamily="32" charset="0"/>
                <a:ea typeface="Microsoft YaHei" charset="-122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4341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fr-FR" noProof="0" smtClean="0"/>
          </a:p>
        </p:txBody>
      </p:sp>
      <p:sp>
        <p:nvSpPr>
          <p:cNvPr id="24583" name="Text Box 6"/>
          <p:cNvSpPr txBox="1">
            <a:spLocks noChangeArrowheads="1"/>
          </p:cNvSpPr>
          <p:nvPr/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 altLang="fr-FR">
              <a:latin typeface="Arial" charset="0"/>
            </a:endParaRP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Calibri" pitchFamily="32" charset="0"/>
                <a:ea typeface="Microsoft YaHei" charset="-122"/>
              </a:defRPr>
            </a:lvl1pPr>
          </a:lstStyle>
          <a:p>
            <a:pPr>
              <a:defRPr/>
            </a:pPr>
            <a:fld id="{81CA5F0F-337D-4C34-9472-962A304CF07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8E14577B-978A-42AF-B778-C0D12ECE4A80}" type="slidenum">
              <a:rPr lang="fr-FR" altLang="fr-FR" smtClean="0">
                <a:latin typeface="Calibri" pitchFamily="34" charset="0"/>
                <a:ea typeface="Microsoft YaHei" pitchFamily="34" charset="-122"/>
              </a:rPr>
              <a:pPr/>
              <a:t>1</a:t>
            </a:fld>
            <a:endParaRPr lang="fr-FR" altLang="fr-FR" smtClean="0">
              <a:latin typeface="Calibri" pitchFamily="34" charset="0"/>
              <a:ea typeface="Microsoft YaHei" pitchFamily="34" charset="-122"/>
            </a:endParaRPr>
          </a:p>
        </p:txBody>
      </p:sp>
      <p:sp>
        <p:nvSpPr>
          <p:cNvPr id="1741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741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fr-FR" altLang="fr-F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7DD0965-B70A-4D85-BCBB-194C85E45994}" type="slidenum">
              <a:rPr lang="fr-FR" altLang="fr-FR" smtClean="0">
                <a:latin typeface="Calibri" pitchFamily="34" charset="0"/>
                <a:ea typeface="Microsoft YaHei" pitchFamily="34" charset="-122"/>
              </a:rPr>
              <a:pPr/>
              <a:t>2</a:t>
            </a:fld>
            <a:endParaRPr lang="fr-FR" altLang="fr-FR" smtClean="0">
              <a:latin typeface="Calibri" pitchFamily="34" charset="0"/>
              <a:ea typeface="Microsoft YaHei" pitchFamily="34" charset="-122"/>
            </a:endParaRPr>
          </a:p>
        </p:txBody>
      </p:sp>
      <p:sp>
        <p:nvSpPr>
          <p:cNvPr id="1945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94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fr-FR" altLang="fr-F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703CCF9-C971-48BA-94ED-146699DB4388}" type="slidenum">
              <a:rPr lang="fr-FR" altLang="fr-FR" smtClean="0">
                <a:latin typeface="Calibri" pitchFamily="34" charset="0"/>
                <a:ea typeface="Microsoft YaHei" pitchFamily="34" charset="-122"/>
              </a:rPr>
              <a:pPr/>
              <a:t>3</a:t>
            </a:fld>
            <a:endParaRPr lang="fr-FR" altLang="fr-FR" smtClean="0">
              <a:latin typeface="Calibri" pitchFamily="34" charset="0"/>
              <a:ea typeface="Microsoft YaHei" pitchFamily="34" charset="-122"/>
            </a:endParaRPr>
          </a:p>
        </p:txBody>
      </p:sp>
      <p:sp>
        <p:nvSpPr>
          <p:cNvPr id="2765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2765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fr-FR" altLang="fr-F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7562AD38-EF96-4267-A30E-70F2BA9AA9B3}" type="slidenum">
              <a:rPr lang="fr-FR" altLang="fr-FR" sz="1200">
                <a:solidFill>
                  <a:srgbClr val="000000"/>
                </a:solidFill>
                <a:latin typeface="Calibri" pitchFamily="34" charset="0"/>
              </a:rPr>
              <a:pPr algn="r">
                <a:buSzPct val="100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4</a:t>
            </a:fld>
            <a:endParaRPr lang="fr-FR" altLang="fr-FR" sz="12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296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297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fr-FR" altLang="fr-F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53FF1EB7-7D02-4094-8FD0-A98A662D916A}" type="slidenum">
              <a:rPr lang="fr-FR" altLang="fr-FR" smtClean="0">
                <a:latin typeface="Calibri" pitchFamily="34" charset="0"/>
                <a:ea typeface="Microsoft YaHei" pitchFamily="34" charset="-122"/>
              </a:rPr>
              <a:pPr/>
              <a:t>6</a:t>
            </a:fld>
            <a:endParaRPr lang="fr-FR" altLang="fr-FR" smtClean="0">
              <a:latin typeface="Calibri" pitchFamily="34" charset="0"/>
              <a:ea typeface="Microsoft YaHei" pitchFamily="34" charset="-122"/>
            </a:endParaRPr>
          </a:p>
        </p:txBody>
      </p:sp>
      <p:sp>
        <p:nvSpPr>
          <p:cNvPr id="9318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9318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fr-FR" altLang="fr-F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sz="1200" kern="1200" dirty="0" smtClean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menu « Encaissement / Prélèvement auto. / Préparation / Tarification ».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81CA5F0F-337D-4C34-9472-962A304CF07F}" type="slidenum">
              <a:rPr lang="fr-FR" smtClean="0"/>
              <a:pPr>
                <a:defRPr/>
              </a:pPr>
              <a:t>10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sz="1200" kern="1200" dirty="0" smtClean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menu « Encaissement / Prélèvement auto. / Préparation / Tarification ».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81CA5F0F-337D-4C34-9472-962A304CF07F}" type="slidenum">
              <a:rPr lang="fr-FR" smtClean="0"/>
              <a:pPr>
                <a:defRPr/>
              </a:pPr>
              <a:t>11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FCF22-2CA9-476C-B404-6D46B58BD43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15ABFC-0292-4314-8374-FDAEF6C331B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8B6DC6-22A1-4935-8D79-FEA33D0031B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622008-0CBF-4F92-A689-340ACB515D7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210F6-F0AB-407D-B5F7-4995F1AC09A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67C278-556D-4183-88C6-FD5CCEF64A9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C5E5C1-A9C8-4583-A55F-F4C67CBA2FD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F57F40-F7CD-4149-9EF0-4B7460D0788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A199D8-B27F-44AD-B88D-9C41A3AC63B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C2AE4C-C6B7-403E-A6C6-FD6CBF05031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515B45-AB2D-46ED-8888-CA7CC290452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fr-FR" smtClean="0"/>
              <a:t>Cliquez pour éditer le format du texte-titre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fr-FR" smtClean="0"/>
              <a:t>Cliquez pour éditer le format du plan de texte</a:t>
            </a:r>
          </a:p>
          <a:p>
            <a:pPr lvl="1"/>
            <a:r>
              <a:rPr lang="en-GB" altLang="fr-FR" smtClean="0"/>
              <a:t>Second niveau de plan</a:t>
            </a:r>
          </a:p>
          <a:p>
            <a:pPr lvl="2"/>
            <a:r>
              <a:rPr lang="en-GB" altLang="fr-FR" smtClean="0"/>
              <a:t>Troisième niveau de plan</a:t>
            </a:r>
          </a:p>
          <a:p>
            <a:pPr lvl="3"/>
            <a:r>
              <a:rPr lang="en-GB" altLang="fr-FR" smtClean="0"/>
              <a:t>Quatrième niveau de plan</a:t>
            </a:r>
          </a:p>
          <a:p>
            <a:pPr lvl="4"/>
            <a:r>
              <a:rPr lang="en-GB" altLang="fr-FR" smtClean="0"/>
              <a:t>Cinquième niveau de plan</a:t>
            </a:r>
          </a:p>
          <a:p>
            <a:pPr lvl="4"/>
            <a:r>
              <a:rPr lang="en-GB" altLang="fr-FR" smtClean="0"/>
              <a:t>Sixième niveau de plan</a:t>
            </a:r>
          </a:p>
          <a:p>
            <a:pPr lvl="4"/>
            <a:r>
              <a:rPr lang="en-GB" altLang="fr-FR" smtClean="0"/>
              <a:t>Septième niveau de plan</a:t>
            </a:r>
          </a:p>
          <a:p>
            <a:pPr lvl="4"/>
            <a:r>
              <a:rPr lang="en-GB" altLang="fr-FR" smtClean="0"/>
              <a:t>Huitième niveau de plan</a:t>
            </a:r>
          </a:p>
          <a:p>
            <a:pPr lvl="4"/>
            <a:r>
              <a:rPr lang="en-GB" altLang="fr-FR" smtClean="0"/>
              <a:t>Neuvième niveau de plan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4763"/>
            <a:ext cx="2132013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3124200" y="6354763"/>
            <a:ext cx="28956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 altLang="fr-FR">
              <a:latin typeface="Arial" charset="0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4763"/>
            <a:ext cx="2132013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</a:lstStyle>
          <a:p>
            <a:pPr>
              <a:defRPr/>
            </a:pPr>
            <a:fld id="{94380D66-9F50-4774-B7A1-A5D2E6D7F92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"/>
          <p:cNvSpPr txBox="1">
            <a:spLocks noChangeArrowheads="1"/>
          </p:cNvSpPr>
          <p:nvPr/>
        </p:nvSpPr>
        <p:spPr bwMode="auto">
          <a:xfrm>
            <a:off x="0" y="1143000"/>
            <a:ext cx="9144000" cy="372627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altLang="fr-FR" sz="5400" b="1" dirty="0" smtClean="0">
                <a:solidFill>
                  <a:srgbClr val="5F4A41"/>
                </a:solidFill>
                <a:latin typeface="Calibri" pitchFamily="34" charset="0"/>
              </a:rPr>
              <a:t>PRÉLÈVEMENT AUTOMATIQUE</a:t>
            </a:r>
          </a:p>
          <a:p>
            <a:pPr algn="ctr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altLang="fr-FR" sz="2000" dirty="0" smtClean="0">
                <a:solidFill>
                  <a:srgbClr val="5F4A41"/>
                </a:solidFill>
                <a:cs typeface="Arial" pitchFamily="34" charset="0"/>
              </a:rPr>
              <a:t>TARIFICATION ADAPTÉE AU QUOTIENT FAMILIAL</a:t>
            </a:r>
          </a:p>
          <a:p>
            <a:pPr algn="r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fr-FR" altLang="fr-FR" sz="5400" dirty="0">
              <a:solidFill>
                <a:srgbClr val="5F4A41"/>
              </a:solidFill>
              <a:cs typeface="Arial" pitchFamily="34" charset="0"/>
            </a:endParaRPr>
          </a:p>
          <a:p>
            <a:pPr algn="r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fr-FR" altLang="fr-FR" sz="5400" dirty="0">
              <a:solidFill>
                <a:srgbClr val="5F4A41"/>
              </a:solidFill>
              <a:cs typeface="Arial" pitchFamily="34" charset="0"/>
            </a:endParaRPr>
          </a:p>
          <a:p>
            <a:pPr algn="r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fr-FR" altLang="fr-FR" sz="5400" dirty="0">
              <a:solidFill>
                <a:srgbClr val="5F4A41"/>
              </a:solidFill>
              <a:cs typeface="Arial" pitchFamily="34" charset="0"/>
            </a:endParaRPr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2643188" y="6156325"/>
            <a:ext cx="5510212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fr-FR" altLang="fr-FR" sz="2000">
                <a:solidFill>
                  <a:srgbClr val="5F4A41"/>
                </a:solidFill>
              </a:rPr>
              <a:t>Equipe de diffusion GFC Montpellier et DAF A3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42876" y="714356"/>
            <a:ext cx="8786842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dirty="0" smtClean="0">
                <a:solidFill>
                  <a:srgbClr val="5F4A41"/>
                </a:solidFill>
              </a:rPr>
              <a:t>Menu « Encaissement / Prélèvement auto. / Préparation / Tarification ». </a:t>
            </a:r>
          </a:p>
          <a:p>
            <a:r>
              <a:rPr lang="fr-FR" dirty="0" smtClean="0">
                <a:solidFill>
                  <a:srgbClr val="5F4A41"/>
                </a:solidFill>
              </a:rPr>
              <a:t>La nouvelle fonctionnalité apporte une nouvelle colonne « </a:t>
            </a:r>
            <a:r>
              <a:rPr lang="fr-FR" b="1" dirty="0" smtClean="0">
                <a:solidFill>
                  <a:srgbClr val="5F4A41"/>
                </a:solidFill>
              </a:rPr>
              <a:t>Catégorie</a:t>
            </a:r>
            <a:r>
              <a:rPr lang="fr-FR" dirty="0" smtClean="0">
                <a:solidFill>
                  <a:srgbClr val="5F4A41"/>
                </a:solidFill>
              </a:rPr>
              <a:t> » dans le menu de </a:t>
            </a:r>
            <a:r>
              <a:rPr lang="fr-FR" b="1" dirty="0" smtClean="0">
                <a:solidFill>
                  <a:srgbClr val="5F4A41"/>
                </a:solidFill>
              </a:rPr>
              <a:t>Tarification des prélèvements. </a:t>
            </a:r>
            <a:r>
              <a:rPr lang="fr-FR" dirty="0" smtClean="0">
                <a:solidFill>
                  <a:srgbClr val="5F4A41"/>
                </a:solidFill>
              </a:rPr>
              <a:t>Cette colonne reste inutilisée tant que l’option de gestion de la catégorie des revenus n’est pas cochée dans les paramètres</a:t>
            </a:r>
            <a:r>
              <a:rPr lang="x-none" smtClean="0">
                <a:solidFill>
                  <a:srgbClr val="5F4A41"/>
                </a:solidFill>
              </a:rPr>
              <a:t>. </a:t>
            </a:r>
            <a:endParaRPr lang="fr-FR" dirty="0" smtClean="0">
              <a:solidFill>
                <a:srgbClr val="5F4A41"/>
              </a:solidFill>
            </a:endParaRPr>
          </a:p>
          <a:p>
            <a:endParaRPr lang="fr-FR" dirty="0" smtClean="0">
              <a:solidFill>
                <a:srgbClr val="5F4A41"/>
              </a:solidFill>
            </a:endParaRPr>
          </a:p>
          <a:p>
            <a:endParaRPr lang="fr-FR" dirty="0" smtClean="0">
              <a:solidFill>
                <a:srgbClr val="5F4A41"/>
              </a:solidFill>
            </a:endParaRPr>
          </a:p>
          <a:p>
            <a:endParaRPr lang="fr-FR" dirty="0" smtClean="0">
              <a:solidFill>
                <a:srgbClr val="5F4A41"/>
              </a:solidFill>
            </a:endParaRPr>
          </a:p>
          <a:p>
            <a:endParaRPr lang="fr-FR" dirty="0" smtClean="0">
              <a:solidFill>
                <a:srgbClr val="5F4A41"/>
              </a:solidFill>
            </a:endParaRPr>
          </a:p>
          <a:p>
            <a:endParaRPr lang="fr-FR" dirty="0" smtClean="0">
              <a:solidFill>
                <a:srgbClr val="5F4A41"/>
              </a:solidFill>
            </a:endParaRPr>
          </a:p>
          <a:p>
            <a:r>
              <a:rPr lang="fr-FR" dirty="0" smtClean="0">
                <a:solidFill>
                  <a:srgbClr val="5F4A41"/>
                </a:solidFill>
              </a:rPr>
              <a:t>Tant que l’établissement n’utilise pas gestion des catégories, la saisie des tarifs reste limitée aux options « Etablissement », « Qualité » et « Montant ».</a:t>
            </a:r>
          </a:p>
          <a:p>
            <a:endParaRPr lang="fr-FR" dirty="0" smtClean="0">
              <a:solidFill>
                <a:srgbClr val="5F4A41"/>
              </a:solidFill>
            </a:endParaRPr>
          </a:p>
          <a:p>
            <a:endParaRPr lang="fr-FR" dirty="0" smtClean="0">
              <a:solidFill>
                <a:srgbClr val="5F4A41"/>
              </a:solidFill>
            </a:endParaRPr>
          </a:p>
          <a:p>
            <a:endParaRPr lang="fr-FR" dirty="0" smtClean="0">
              <a:solidFill>
                <a:srgbClr val="5F4A41"/>
              </a:solidFill>
            </a:endParaRPr>
          </a:p>
          <a:p>
            <a:endParaRPr lang="fr-FR" dirty="0" smtClean="0">
              <a:solidFill>
                <a:srgbClr val="5F4A41"/>
              </a:solidFill>
            </a:endParaRPr>
          </a:p>
          <a:p>
            <a:endParaRPr lang="fr-FR" dirty="0" smtClean="0">
              <a:solidFill>
                <a:srgbClr val="5F4A41"/>
              </a:solidFill>
            </a:endParaRPr>
          </a:p>
          <a:p>
            <a:endParaRPr lang="fr-FR" dirty="0" smtClean="0">
              <a:solidFill>
                <a:srgbClr val="5F4A41"/>
              </a:solidFill>
            </a:endParaRPr>
          </a:p>
          <a:p>
            <a:endParaRPr lang="fr-FR" dirty="0" smtClean="0">
              <a:solidFill>
                <a:srgbClr val="5F4A41"/>
              </a:solidFill>
            </a:endParaRP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0" y="0"/>
            <a:ext cx="8715375" cy="785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indent="449263">
              <a:spcBef>
                <a:spcPts val="1000"/>
              </a:spcBef>
              <a:buClr>
                <a:srgbClr val="5F4A41"/>
              </a:buClr>
              <a:buSzPct val="100000"/>
              <a:buFont typeface="+mj-lt"/>
              <a:buAutoNum type="arabicPeriod" startAt="4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altLang="fr-FR" sz="4000" dirty="0" smtClean="0">
                <a:solidFill>
                  <a:srgbClr val="5F4A41"/>
                </a:solidFill>
                <a:latin typeface="Calibri" pitchFamily="34" charset="0"/>
              </a:rPr>
              <a:t>Tarification</a:t>
            </a:r>
            <a:endParaRPr lang="fr-FR" altLang="fr-FR" sz="2000" dirty="0">
              <a:solidFill>
                <a:srgbClr val="5F4A41"/>
              </a:solidFill>
              <a:latin typeface="Calibri" pitchFamily="34" charset="0"/>
            </a:endParaRPr>
          </a:p>
        </p:txBody>
      </p:sp>
      <p:pic>
        <p:nvPicPr>
          <p:cNvPr id="8" name="Image 7" descr="tarif1.jpg"/>
          <p:cNvPicPr>
            <a:picLocks noChangeAspect="1"/>
          </p:cNvPicPr>
          <p:nvPr/>
        </p:nvPicPr>
        <p:blipFill>
          <a:blip r:embed="rId3"/>
          <a:srcRect t="53334"/>
          <a:stretch>
            <a:fillRect/>
          </a:stretch>
        </p:blipFill>
        <p:spPr>
          <a:xfrm>
            <a:off x="428596" y="2000240"/>
            <a:ext cx="7820025" cy="1000117"/>
          </a:xfrm>
          <a:prstGeom prst="rect">
            <a:avLst/>
          </a:prstGeom>
        </p:spPr>
      </p:pic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2643188" y="6156325"/>
            <a:ext cx="5510212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altLang="fr-FR" sz="2000" dirty="0">
                <a:solidFill>
                  <a:srgbClr val="5F4A41"/>
                </a:solidFill>
              </a:rPr>
              <a:t>Equipe de diffusion GFC Montpellier et DAF A3</a:t>
            </a:r>
          </a:p>
        </p:txBody>
      </p:sp>
      <p:pic>
        <p:nvPicPr>
          <p:cNvPr id="5734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20" y="3929066"/>
            <a:ext cx="417195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42876" y="714356"/>
            <a:ext cx="8786842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dirty="0" smtClean="0">
                <a:solidFill>
                  <a:srgbClr val="5F4A41"/>
                </a:solidFill>
              </a:rPr>
              <a:t>Si un établissement utilise la gestion de la catégorie de revenus, l’option « Catégorie » s’ajoute à la saisie des tarifs. </a:t>
            </a:r>
          </a:p>
          <a:p>
            <a:endParaRPr lang="fr-FR" dirty="0" smtClean="0">
              <a:solidFill>
                <a:srgbClr val="5F4A41"/>
              </a:solidFill>
            </a:endParaRPr>
          </a:p>
          <a:p>
            <a:r>
              <a:rPr lang="fr-FR" dirty="0" smtClean="0">
                <a:solidFill>
                  <a:srgbClr val="5F4A41"/>
                </a:solidFill>
              </a:rPr>
              <a:t>  </a:t>
            </a:r>
          </a:p>
          <a:p>
            <a:endParaRPr lang="fr-FR" dirty="0" smtClean="0">
              <a:solidFill>
                <a:srgbClr val="5F4A41"/>
              </a:solidFill>
            </a:endParaRPr>
          </a:p>
          <a:p>
            <a:endParaRPr lang="fr-FR" dirty="0" smtClean="0">
              <a:solidFill>
                <a:srgbClr val="5F4A41"/>
              </a:solidFill>
            </a:endParaRPr>
          </a:p>
          <a:p>
            <a:endParaRPr lang="fr-FR" dirty="0" smtClean="0">
              <a:solidFill>
                <a:srgbClr val="5F4A41"/>
              </a:solidFill>
            </a:endParaRPr>
          </a:p>
          <a:p>
            <a:endParaRPr lang="fr-FR" dirty="0" smtClean="0">
              <a:solidFill>
                <a:srgbClr val="5F4A41"/>
              </a:solidFill>
            </a:endParaRPr>
          </a:p>
          <a:p>
            <a:endParaRPr lang="fr-FR" dirty="0" smtClean="0">
              <a:solidFill>
                <a:srgbClr val="5F4A41"/>
              </a:solidFill>
            </a:endParaRPr>
          </a:p>
          <a:p>
            <a:endParaRPr lang="fr-FR" dirty="0" smtClean="0">
              <a:solidFill>
                <a:srgbClr val="5F4A41"/>
              </a:solidFill>
            </a:endParaRPr>
          </a:p>
          <a:p>
            <a:r>
              <a:rPr lang="x-none" smtClean="0">
                <a:solidFill>
                  <a:srgbClr val="5F4A41"/>
                </a:solidFill>
              </a:rPr>
              <a:t>Par défaut, à la mise en place de cette modification, la catégorie de tous les tarifs est initialisée à «(sans catégorie) ».</a:t>
            </a:r>
            <a:r>
              <a:rPr lang="fr-FR" dirty="0" smtClean="0">
                <a:solidFill>
                  <a:srgbClr val="5F4A41"/>
                </a:solidFill>
              </a:rPr>
              <a:t> </a:t>
            </a:r>
          </a:p>
          <a:p>
            <a:endParaRPr lang="fr-FR" dirty="0" smtClean="0">
              <a:solidFill>
                <a:srgbClr val="5F4A41"/>
              </a:solidFill>
            </a:endParaRPr>
          </a:p>
          <a:p>
            <a:r>
              <a:rPr lang="fr-FR" dirty="0" smtClean="0">
                <a:solidFill>
                  <a:srgbClr val="5F4A41"/>
                </a:solidFill>
              </a:rPr>
              <a:t>Il n’est pas possible de saisir manuellement les catégories. Le menu déroulant « Catégorie » proposera uniquement les catégories renseignées dans </a:t>
            </a:r>
            <a:r>
              <a:rPr lang="fr-FR" dirty="0" smtClean="0">
                <a:solidFill>
                  <a:srgbClr val="5F4A41"/>
                </a:solidFill>
              </a:rPr>
              <a:t>SIECLE BEE, elles </a:t>
            </a:r>
            <a:r>
              <a:rPr lang="fr-FR" dirty="0" smtClean="0">
                <a:solidFill>
                  <a:srgbClr val="5F4A41"/>
                </a:solidFill>
              </a:rPr>
              <a:t>ne seront accessibles qu’une fois leur réception effectuée (réception des responsables). </a:t>
            </a:r>
          </a:p>
          <a:p>
            <a:endParaRPr lang="fr-FR" dirty="0" smtClean="0">
              <a:solidFill>
                <a:srgbClr val="5F4A41"/>
              </a:solidFill>
            </a:endParaRP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0" y="0"/>
            <a:ext cx="8715375" cy="785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indent="449263">
              <a:spcBef>
                <a:spcPts val="1000"/>
              </a:spcBef>
              <a:buClr>
                <a:srgbClr val="5F4A41"/>
              </a:buClr>
              <a:buSzPct val="100000"/>
              <a:buFont typeface="+mj-lt"/>
              <a:buAutoNum type="arabicPeriod" startAt="4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altLang="fr-FR" sz="4000" dirty="0" smtClean="0">
                <a:solidFill>
                  <a:srgbClr val="5F4A41"/>
                </a:solidFill>
                <a:latin typeface="Calibri" pitchFamily="34" charset="0"/>
              </a:rPr>
              <a:t>Tarification</a:t>
            </a:r>
            <a:endParaRPr lang="fr-FR" altLang="fr-FR" sz="2000" dirty="0">
              <a:solidFill>
                <a:srgbClr val="5F4A41"/>
              </a:solidFill>
              <a:latin typeface="Calibri" pitchFamily="34" charset="0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2643188" y="6156325"/>
            <a:ext cx="5510212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altLang="fr-FR" sz="2000" dirty="0">
                <a:solidFill>
                  <a:srgbClr val="5F4A41"/>
                </a:solidFill>
              </a:rPr>
              <a:t>Equipe de diffusion GFC Montpellier et DAF A3</a:t>
            </a:r>
          </a:p>
        </p:txBody>
      </p:sp>
      <p:pic>
        <p:nvPicPr>
          <p:cNvPr id="563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1357298"/>
            <a:ext cx="4171950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42876" y="1071546"/>
            <a:ext cx="8786842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dirty="0" smtClean="0">
                <a:solidFill>
                  <a:srgbClr val="5F4A41"/>
                </a:solidFill>
              </a:rPr>
              <a:t>Lorsque le fichier des responsables a été réceptionné, vous pourrez vous trouver dans deux situations :</a:t>
            </a:r>
          </a:p>
          <a:p>
            <a:endParaRPr lang="fr-FR" dirty="0" smtClean="0">
              <a:solidFill>
                <a:srgbClr val="5F4A41"/>
              </a:solidFill>
            </a:endParaRPr>
          </a:p>
          <a:p>
            <a:pPr marL="355600" indent="-355600">
              <a:buClr>
                <a:srgbClr val="EC8616"/>
              </a:buClr>
              <a:buFont typeface="Arial" pitchFamily="34" charset="0"/>
              <a:buChar char="•"/>
            </a:pPr>
            <a:r>
              <a:rPr lang="fr-FR" b="1" dirty="0" smtClean="0">
                <a:solidFill>
                  <a:srgbClr val="5F4A41"/>
                </a:solidFill>
              </a:rPr>
              <a:t>Vous avez déjà saisi des tarifications</a:t>
            </a:r>
            <a:r>
              <a:rPr lang="fr-FR" dirty="0" smtClean="0">
                <a:solidFill>
                  <a:srgbClr val="5F4A41"/>
                </a:solidFill>
              </a:rPr>
              <a:t> : celles-ci restent inchangées. </a:t>
            </a:r>
          </a:p>
          <a:p>
            <a:pPr marL="355600" indent="-355600">
              <a:buClr>
                <a:srgbClr val="EC8616"/>
              </a:buClr>
              <a:buFontTx/>
              <a:buChar char="-"/>
            </a:pPr>
            <a:endParaRPr lang="fr-FR" dirty="0" smtClean="0">
              <a:solidFill>
                <a:srgbClr val="5F4A41"/>
              </a:solidFill>
            </a:endParaRPr>
          </a:p>
          <a:p>
            <a:pPr marL="355600" indent="-355600">
              <a:buClr>
                <a:srgbClr val="EC8616"/>
              </a:buClr>
              <a:buFont typeface="Arial" pitchFamily="34" charset="0"/>
              <a:buChar char="•"/>
            </a:pPr>
            <a:r>
              <a:rPr lang="fr-FR" b="1" dirty="0" smtClean="0">
                <a:solidFill>
                  <a:srgbClr val="5F4A41"/>
                </a:solidFill>
              </a:rPr>
              <a:t>D</a:t>
            </a:r>
            <a:r>
              <a:rPr lang="x-none" b="1" smtClean="0">
                <a:solidFill>
                  <a:srgbClr val="5F4A41"/>
                </a:solidFill>
              </a:rPr>
              <a:t>es lignes de tarification</a:t>
            </a:r>
            <a:r>
              <a:rPr lang="x-none" smtClean="0">
                <a:solidFill>
                  <a:srgbClr val="5F4A41"/>
                </a:solidFill>
              </a:rPr>
              <a:t> (couple qualité/catégorie) </a:t>
            </a:r>
            <a:r>
              <a:rPr lang="fr-FR" b="1" dirty="0" smtClean="0">
                <a:solidFill>
                  <a:srgbClr val="5F4A41"/>
                </a:solidFill>
              </a:rPr>
              <a:t>ont été</a:t>
            </a:r>
            <a:r>
              <a:rPr lang="fr-FR" dirty="0" smtClean="0">
                <a:solidFill>
                  <a:srgbClr val="5F4A41"/>
                </a:solidFill>
              </a:rPr>
              <a:t> </a:t>
            </a:r>
            <a:r>
              <a:rPr lang="x-none" b="1" smtClean="0">
                <a:solidFill>
                  <a:srgbClr val="5F4A41"/>
                </a:solidFill>
              </a:rPr>
              <a:t>générées</a:t>
            </a:r>
            <a:r>
              <a:rPr lang="x-none" smtClean="0">
                <a:solidFill>
                  <a:srgbClr val="5F4A41"/>
                </a:solidFill>
              </a:rPr>
              <a:t> lors de la réception du fichier « responsables » </a:t>
            </a:r>
            <a:r>
              <a:rPr lang="fr-FR" dirty="0" smtClean="0">
                <a:solidFill>
                  <a:srgbClr val="5F4A41"/>
                </a:solidFill>
              </a:rPr>
              <a:t>: celles-ci ont</a:t>
            </a:r>
            <a:r>
              <a:rPr lang="x-none" smtClean="0">
                <a:solidFill>
                  <a:srgbClr val="5F4A41"/>
                </a:solidFill>
              </a:rPr>
              <a:t> la mention « A saisir »</a:t>
            </a:r>
            <a:r>
              <a:rPr lang="fr-FR" dirty="0" smtClean="0">
                <a:solidFill>
                  <a:srgbClr val="5F4A41"/>
                </a:solidFill>
              </a:rPr>
              <a:t> précisée dans la colonne « Montant »</a:t>
            </a:r>
            <a:r>
              <a:rPr lang="x-none" smtClean="0">
                <a:solidFill>
                  <a:srgbClr val="5F4A41"/>
                </a:solidFill>
              </a:rPr>
              <a:t>. </a:t>
            </a:r>
            <a:r>
              <a:rPr lang="fr-FR" dirty="0" smtClean="0">
                <a:solidFill>
                  <a:srgbClr val="5F4A41"/>
                </a:solidFill>
              </a:rPr>
              <a:t>Modifiez les pour leur associer un montant.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522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3945280"/>
            <a:ext cx="8715404" cy="1126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2643188" y="6156325"/>
            <a:ext cx="5510212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altLang="fr-FR" sz="2000" dirty="0">
                <a:solidFill>
                  <a:srgbClr val="5F4A41"/>
                </a:solidFill>
              </a:rPr>
              <a:t>Equipe de diffusion GFC Montpellier et DAF A3</a:t>
            </a: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0" y="0"/>
            <a:ext cx="8715375" cy="785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indent="449263">
              <a:spcBef>
                <a:spcPts val="1000"/>
              </a:spcBef>
              <a:buClr>
                <a:srgbClr val="5F4A41"/>
              </a:buClr>
              <a:buSzPct val="100000"/>
              <a:buFont typeface="+mj-lt"/>
              <a:buAutoNum type="arabicPeriod" startAt="4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altLang="fr-FR" sz="4000" dirty="0" smtClean="0">
                <a:solidFill>
                  <a:srgbClr val="5F4A41"/>
                </a:solidFill>
                <a:latin typeface="Calibri" pitchFamily="34" charset="0"/>
              </a:rPr>
              <a:t>Tarification</a:t>
            </a:r>
            <a:endParaRPr lang="fr-FR" altLang="fr-FR" sz="2000" dirty="0">
              <a:solidFill>
                <a:srgbClr val="5F4A4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42876" y="1085663"/>
            <a:ext cx="878684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dirty="0" smtClean="0">
                <a:solidFill>
                  <a:srgbClr val="5F4A41"/>
                </a:solidFill>
              </a:rPr>
              <a:t>A l’édition des tarifications :</a:t>
            </a:r>
          </a:p>
          <a:p>
            <a:pPr marL="355600" indent="-355600">
              <a:buClr>
                <a:srgbClr val="EC8616"/>
              </a:buClr>
              <a:buFont typeface="Arial" pitchFamily="34" charset="0"/>
              <a:buChar char="•"/>
            </a:pPr>
            <a:r>
              <a:rPr lang="fr-FR" dirty="0" smtClean="0">
                <a:solidFill>
                  <a:srgbClr val="5F4A41"/>
                </a:solidFill>
              </a:rPr>
              <a:t>Si la gestion de la catégorie de revenus est active, l’édition fait apparaître une nouvelle colonne. Le tri du tableau se fait sur la qualité et la catégorie.</a:t>
            </a:r>
          </a:p>
          <a:p>
            <a:pPr marL="355600" indent="-355600">
              <a:buClr>
                <a:srgbClr val="EC8616"/>
              </a:buClr>
            </a:pPr>
            <a:r>
              <a:rPr lang="fr-FR" dirty="0" smtClean="0">
                <a:solidFill>
                  <a:srgbClr val="5F4A41"/>
                </a:solidFill>
              </a:rPr>
              <a:t> 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2643188" y="6156325"/>
            <a:ext cx="5510212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altLang="fr-FR" sz="2000" dirty="0">
                <a:solidFill>
                  <a:srgbClr val="5F4A41"/>
                </a:solidFill>
              </a:rPr>
              <a:t>Equipe de diffusion GFC Montpellier et DAF A3</a:t>
            </a: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0" y="0"/>
            <a:ext cx="8715375" cy="785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indent="449263">
              <a:spcBef>
                <a:spcPts val="1000"/>
              </a:spcBef>
              <a:buClr>
                <a:srgbClr val="5F4A41"/>
              </a:buClr>
              <a:buSzPct val="100000"/>
              <a:buFont typeface="+mj-lt"/>
              <a:buAutoNum type="arabicPeriod" startAt="4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altLang="fr-FR" sz="4000" dirty="0" smtClean="0">
                <a:solidFill>
                  <a:srgbClr val="5F4A41"/>
                </a:solidFill>
                <a:latin typeface="Calibri" pitchFamily="34" charset="0"/>
              </a:rPr>
              <a:t>Tarification</a:t>
            </a:r>
            <a:endParaRPr lang="fr-FR" altLang="fr-FR" sz="2000" dirty="0">
              <a:solidFill>
                <a:srgbClr val="5F4A41"/>
              </a:solidFill>
              <a:latin typeface="Calibri" pitchFamily="34" charset="0"/>
            </a:endParaRPr>
          </a:p>
        </p:txBody>
      </p:sp>
      <p:pic>
        <p:nvPicPr>
          <p:cNvPr id="563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2857496"/>
            <a:ext cx="6286500" cy="267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8"/>
          <p:cNvSpPr/>
          <p:nvPr/>
        </p:nvSpPr>
        <p:spPr bwMode="auto">
          <a:xfrm>
            <a:off x="4286248" y="2786058"/>
            <a:ext cx="2214578" cy="285752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icrosoft YaHei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42876" y="1071546"/>
            <a:ext cx="8786842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dirty="0" smtClean="0">
                <a:solidFill>
                  <a:srgbClr val="5F4A41"/>
                </a:solidFill>
              </a:rPr>
              <a:t>A l’édition des tarifications :</a:t>
            </a:r>
          </a:p>
          <a:p>
            <a:pPr marL="355600" indent="-355600">
              <a:buClr>
                <a:srgbClr val="EC8616"/>
              </a:buClr>
              <a:buFont typeface="Arial" pitchFamily="34" charset="0"/>
              <a:buChar char="•"/>
            </a:pPr>
            <a:r>
              <a:rPr lang="fr-FR" dirty="0" smtClean="0">
                <a:solidFill>
                  <a:srgbClr val="5F4A41"/>
                </a:solidFill>
              </a:rPr>
              <a:t>Si la gestion de la catégorie de revenus est active, l’édition fait apparaître une nouvelle colonne. Le tri du tableau se fait sur la qualité et la catégorie.</a:t>
            </a:r>
          </a:p>
          <a:p>
            <a:pPr marL="355600" indent="-355600">
              <a:buClr>
                <a:srgbClr val="EC8616"/>
              </a:buClr>
            </a:pPr>
            <a:r>
              <a:rPr lang="fr-FR" dirty="0" smtClean="0">
                <a:solidFill>
                  <a:srgbClr val="5F4A41"/>
                </a:solidFill>
              </a:rPr>
              <a:t> </a:t>
            </a:r>
          </a:p>
          <a:p>
            <a:pPr marL="355600" indent="-355600">
              <a:buClr>
                <a:srgbClr val="EC8616"/>
              </a:buClr>
              <a:buFont typeface="Arial" pitchFamily="34" charset="0"/>
              <a:buChar char="•"/>
            </a:pPr>
            <a:r>
              <a:rPr lang="fr-FR" dirty="0" smtClean="0">
                <a:solidFill>
                  <a:srgbClr val="5F4A41"/>
                </a:solidFill>
              </a:rPr>
              <a:t>Si un tarif n’est lié à aucune catégorie, la colonne « Catégorie de revenus » apparaît vide (code vide).</a:t>
            </a:r>
            <a:endParaRPr lang="fr-FR" dirty="0">
              <a:solidFill>
                <a:srgbClr val="5F4A41"/>
              </a:solidFill>
            </a:endParaRP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2643188" y="6156325"/>
            <a:ext cx="5510212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altLang="fr-FR" sz="2000" dirty="0">
                <a:solidFill>
                  <a:srgbClr val="5F4A41"/>
                </a:solidFill>
              </a:rPr>
              <a:t>Equipe de diffusion GFC Montpellier et DAF A3</a:t>
            </a: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0" y="0"/>
            <a:ext cx="8715375" cy="785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indent="449263">
              <a:spcBef>
                <a:spcPts val="1000"/>
              </a:spcBef>
              <a:buClr>
                <a:srgbClr val="5F4A41"/>
              </a:buClr>
              <a:buSzPct val="100000"/>
              <a:buFont typeface="+mj-lt"/>
              <a:buAutoNum type="arabicPeriod" startAt="4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altLang="fr-FR" sz="4000" dirty="0" smtClean="0">
                <a:solidFill>
                  <a:srgbClr val="5F4A41"/>
                </a:solidFill>
                <a:latin typeface="Calibri" pitchFamily="34" charset="0"/>
              </a:rPr>
              <a:t>Tarification</a:t>
            </a:r>
            <a:endParaRPr lang="fr-FR" altLang="fr-FR" sz="2000" dirty="0">
              <a:solidFill>
                <a:srgbClr val="5F4A41"/>
              </a:solidFill>
              <a:latin typeface="Calibri" pitchFamily="34" charset="0"/>
            </a:endParaRPr>
          </a:p>
        </p:txBody>
      </p:sp>
      <p:pic>
        <p:nvPicPr>
          <p:cNvPr id="563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2857496"/>
            <a:ext cx="6286500" cy="267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 bwMode="auto">
          <a:xfrm>
            <a:off x="1357290" y="4071942"/>
            <a:ext cx="6286544" cy="285752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icrosoft YaHei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42876" y="1071546"/>
            <a:ext cx="878684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dirty="0" smtClean="0">
                <a:solidFill>
                  <a:srgbClr val="5F4A41"/>
                </a:solidFill>
              </a:rPr>
              <a:t>Les informations relatives aux tarifs de chaque débiteurs renseignés depuis </a:t>
            </a:r>
            <a:r>
              <a:rPr lang="fr-FR" dirty="0" smtClean="0">
                <a:solidFill>
                  <a:srgbClr val="5F4A41"/>
                </a:solidFill>
              </a:rPr>
              <a:t>SIECLE BEE </a:t>
            </a:r>
            <a:r>
              <a:rPr lang="fr-FR" dirty="0" smtClean="0">
                <a:solidFill>
                  <a:srgbClr val="5F4A41"/>
                </a:solidFill>
              </a:rPr>
              <a:t>ont été récupérés lors de la réception des responsables. Si aucune information n’a été saisie pour un élève, sa catégorie est « sans catégorie ». </a:t>
            </a:r>
            <a:r>
              <a:rPr lang="fr-FR" dirty="0" smtClean="0">
                <a:solidFill>
                  <a:srgbClr val="5F4A41"/>
                </a:solidFill>
              </a:rPr>
              <a:t> Sinon, la catégorie sera celle renseignée depuis SIECLE.</a:t>
            </a:r>
            <a:endParaRPr lang="fr-FR" dirty="0" smtClean="0">
              <a:solidFill>
                <a:srgbClr val="5F4A41"/>
              </a:solidFill>
            </a:endParaRP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2643188" y="6156325"/>
            <a:ext cx="5510212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altLang="fr-FR" sz="2000" dirty="0">
                <a:solidFill>
                  <a:srgbClr val="5F4A41"/>
                </a:solidFill>
              </a:rPr>
              <a:t>Equipe de diffusion GFC Montpellier et DAF A3</a:t>
            </a: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0" y="0"/>
            <a:ext cx="8715375" cy="785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indent="449263">
              <a:spcBef>
                <a:spcPts val="1000"/>
              </a:spcBef>
              <a:buClr>
                <a:srgbClr val="5F4A41"/>
              </a:buClr>
              <a:buSzPct val="100000"/>
              <a:buFont typeface="+mj-lt"/>
              <a:buAutoNum type="arabicPeriod" startAt="5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altLang="fr-FR" sz="4000" dirty="0" smtClean="0">
                <a:solidFill>
                  <a:srgbClr val="5F4A41"/>
                </a:solidFill>
                <a:latin typeface="Calibri" pitchFamily="34" charset="0"/>
              </a:rPr>
              <a:t>Tarifs des responsables</a:t>
            </a:r>
            <a:endParaRPr lang="fr-FR" altLang="fr-FR" sz="2000" dirty="0">
              <a:solidFill>
                <a:srgbClr val="5F4A41"/>
              </a:solidFill>
              <a:latin typeface="Calibri" pitchFamily="34" charset="0"/>
            </a:endParaRPr>
          </a:p>
        </p:txBody>
      </p:sp>
      <p:pic>
        <p:nvPicPr>
          <p:cNvPr id="57346" name="Picture 2"/>
          <p:cNvPicPr>
            <a:picLocks noChangeAspect="1" noChangeArrowheads="1"/>
          </p:cNvPicPr>
          <p:nvPr/>
        </p:nvPicPr>
        <p:blipFill>
          <a:blip r:embed="rId2"/>
          <a:srcRect b="21768"/>
          <a:stretch>
            <a:fillRect/>
          </a:stretch>
        </p:blipFill>
        <p:spPr bwMode="auto">
          <a:xfrm>
            <a:off x="214282" y="2357430"/>
            <a:ext cx="5924550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42876" y="1071546"/>
            <a:ext cx="878684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dirty="0" smtClean="0">
                <a:solidFill>
                  <a:srgbClr val="5F4A41"/>
                </a:solidFill>
              </a:rPr>
              <a:t>Ici, vous pourrez changer la tarification attribuée à l’élève en changeant le couple Qualité/Catégorie.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2643188" y="6156325"/>
            <a:ext cx="5510212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altLang="fr-FR" sz="2000" dirty="0">
                <a:solidFill>
                  <a:srgbClr val="5F4A41"/>
                </a:solidFill>
              </a:rPr>
              <a:t>Equipe de diffusion GFC Montpellier et DAF A3</a:t>
            </a: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0" y="0"/>
            <a:ext cx="8715375" cy="785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indent="449263">
              <a:spcBef>
                <a:spcPts val="1000"/>
              </a:spcBef>
              <a:buClr>
                <a:srgbClr val="5F4A41"/>
              </a:buClr>
              <a:buSzPct val="100000"/>
              <a:buFont typeface="+mj-lt"/>
              <a:buAutoNum type="arabicPeriod" startAt="5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altLang="fr-FR" sz="4000" dirty="0" smtClean="0">
                <a:solidFill>
                  <a:srgbClr val="5F4A41"/>
                </a:solidFill>
                <a:latin typeface="Calibri" pitchFamily="34" charset="0"/>
              </a:rPr>
              <a:t>Tarifs des responsables</a:t>
            </a:r>
            <a:endParaRPr lang="fr-FR" altLang="fr-FR" sz="2000" dirty="0">
              <a:solidFill>
                <a:srgbClr val="5F4A41"/>
              </a:solidFill>
              <a:latin typeface="Calibri" pitchFamily="34" charset="0"/>
            </a:endParaRPr>
          </a:p>
        </p:txBody>
      </p:sp>
      <p:pic>
        <p:nvPicPr>
          <p:cNvPr id="583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928802"/>
            <a:ext cx="38100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63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14810" y="3571876"/>
            <a:ext cx="4267200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4214810" y="2071678"/>
            <a:ext cx="45720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dirty="0" smtClean="0">
                <a:solidFill>
                  <a:srgbClr val="5F4A41"/>
                </a:solidFill>
              </a:rPr>
              <a:t>Dans </a:t>
            </a:r>
            <a:r>
              <a:rPr lang="fr-FR" dirty="0" smtClean="0">
                <a:solidFill>
                  <a:srgbClr val="5F4A41"/>
                </a:solidFill>
              </a:rPr>
              <a:t>le cas où un échéancier a déjà été </a:t>
            </a:r>
            <a:r>
              <a:rPr lang="fr-FR" dirty="0" smtClean="0">
                <a:solidFill>
                  <a:srgbClr val="5F4A41"/>
                </a:solidFill>
              </a:rPr>
              <a:t>édité, si </a:t>
            </a:r>
            <a:r>
              <a:rPr lang="fr-FR" dirty="0" smtClean="0">
                <a:solidFill>
                  <a:srgbClr val="5F4A41"/>
                </a:solidFill>
              </a:rPr>
              <a:t>ce changement entraine une modification du montant de </a:t>
            </a:r>
            <a:r>
              <a:rPr lang="fr-FR" dirty="0" smtClean="0">
                <a:solidFill>
                  <a:srgbClr val="5F4A41"/>
                </a:solidFill>
              </a:rPr>
              <a:t>prélèvement, </a:t>
            </a:r>
            <a:r>
              <a:rPr lang="fr-FR" dirty="0" smtClean="0">
                <a:solidFill>
                  <a:srgbClr val="5F4A41"/>
                </a:solidFill>
              </a:rPr>
              <a:t>GFC vous proposera d’éditer le nouvel échéancier.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0" y="-21429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2229" name="Rectangle 5"/>
          <p:cNvSpPr>
            <a:spLocks noChangeArrowheads="1"/>
          </p:cNvSpPr>
          <p:nvPr/>
        </p:nvSpPr>
        <p:spPr bwMode="auto">
          <a:xfrm>
            <a:off x="0" y="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2230" name="Rectangle 6"/>
          <p:cNvSpPr>
            <a:spLocks noChangeArrowheads="1"/>
          </p:cNvSpPr>
          <p:nvPr/>
        </p:nvSpPr>
        <p:spPr bwMode="auto">
          <a:xfrm>
            <a:off x="0" y="166710"/>
            <a:ext cx="2487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0" y="0"/>
            <a:ext cx="8715375" cy="785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indent="449263">
              <a:spcBef>
                <a:spcPts val="1000"/>
              </a:spcBef>
              <a:buClr>
                <a:srgbClr val="5F4A41"/>
              </a:buClr>
              <a:buSzPct val="100000"/>
              <a:buFont typeface="+mj-lt"/>
              <a:buAutoNum type="arabicPeriod" startAt="6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altLang="fr-FR" sz="4000" dirty="0" smtClean="0">
                <a:solidFill>
                  <a:srgbClr val="5F4A41"/>
                </a:solidFill>
                <a:latin typeface="Calibri" pitchFamily="34" charset="0"/>
              </a:rPr>
              <a:t>Démonstration</a:t>
            </a:r>
            <a:endParaRPr lang="fr-FR" altLang="fr-FR" sz="2000" dirty="0">
              <a:solidFill>
                <a:srgbClr val="5F4A41"/>
              </a:solidFill>
              <a:latin typeface="Calibri" pitchFamily="34" charset="0"/>
            </a:endParaRPr>
          </a:p>
        </p:txBody>
      </p:sp>
      <p:sp>
        <p:nvSpPr>
          <p:cNvPr id="6" name="Text Box 1"/>
          <p:cNvSpPr txBox="1">
            <a:spLocks noChangeArrowheads="1"/>
          </p:cNvSpPr>
          <p:nvPr/>
        </p:nvSpPr>
        <p:spPr bwMode="auto">
          <a:xfrm>
            <a:off x="-285752" y="1143000"/>
            <a:ext cx="9501222" cy="440338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marL="531813" indent="695325">
              <a:lnSpc>
                <a:spcPct val="300000"/>
              </a:lnSpc>
              <a:spcAft>
                <a:spcPts val="0"/>
              </a:spcAft>
              <a:buSzPct val="100000"/>
              <a:buAutoNum type="arabicPeriod"/>
              <a:tabLst>
                <a:tab pos="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altLang="fr-FR" sz="2800" dirty="0" smtClean="0">
                <a:solidFill>
                  <a:srgbClr val="5F4A41"/>
                </a:solidFill>
                <a:cs typeface="Arial" pitchFamily="34" charset="0"/>
              </a:rPr>
              <a:t>Choix de la gestion de la catégorie des revenus</a:t>
            </a:r>
          </a:p>
          <a:p>
            <a:pPr marL="531813" indent="695325">
              <a:lnSpc>
                <a:spcPct val="300000"/>
              </a:lnSpc>
              <a:spcAft>
                <a:spcPts val="0"/>
              </a:spcAft>
              <a:buSzPct val="100000"/>
              <a:buAutoNum type="arabicPeriod"/>
              <a:tabLst>
                <a:tab pos="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altLang="fr-FR" sz="2800" dirty="0" smtClean="0">
                <a:solidFill>
                  <a:srgbClr val="5F4A41"/>
                </a:solidFill>
                <a:cs typeface="Arial" pitchFamily="34" charset="0"/>
              </a:rPr>
              <a:t>Réception des responsables</a:t>
            </a:r>
          </a:p>
          <a:p>
            <a:pPr marL="531813" indent="695325">
              <a:lnSpc>
                <a:spcPct val="300000"/>
              </a:lnSpc>
              <a:spcAft>
                <a:spcPts val="0"/>
              </a:spcAft>
              <a:buSzPct val="100000"/>
              <a:buAutoNum type="arabicPeriod"/>
              <a:tabLst>
                <a:tab pos="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altLang="fr-FR" sz="2800" dirty="0" smtClean="0">
                <a:solidFill>
                  <a:srgbClr val="5F4A41"/>
                </a:solidFill>
                <a:cs typeface="Arial" pitchFamily="34" charset="0"/>
              </a:rPr>
              <a:t>Gestion des tarifications (couple Qualité/Catégorie)</a:t>
            </a:r>
            <a:endParaRPr lang="fr-FR" altLang="fr-FR" sz="2800" dirty="0">
              <a:solidFill>
                <a:srgbClr val="5F4A41"/>
              </a:solidFill>
              <a:cs typeface="Arial" pitchFamily="34" charset="0"/>
            </a:endParaRPr>
          </a:p>
          <a:p>
            <a:pPr algn="r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fr-FR" altLang="fr-FR" sz="2800" dirty="0">
              <a:solidFill>
                <a:srgbClr val="5F4A41"/>
              </a:solidFill>
              <a:cs typeface="Arial" pitchFamily="34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643188" y="6156325"/>
            <a:ext cx="5510212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altLang="fr-FR" sz="2000" dirty="0">
                <a:solidFill>
                  <a:srgbClr val="5F4A41"/>
                </a:solidFill>
              </a:rPr>
              <a:t>Equipe de diffusion GFC Montpellier et DAF A3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/>
          <p:cNvSpPr txBox="1">
            <a:spLocks noChangeArrowheads="1"/>
          </p:cNvSpPr>
          <p:nvPr/>
        </p:nvSpPr>
        <p:spPr bwMode="auto">
          <a:xfrm>
            <a:off x="428625" y="1285875"/>
            <a:ext cx="8286750" cy="4643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95250" indent="366713">
              <a:spcBef>
                <a:spcPts val="1000"/>
              </a:spcBef>
              <a:buClr>
                <a:srgbClr val="EC8616"/>
              </a:buClr>
              <a:buSzPct val="100000"/>
              <a:buFont typeface="Arial" charset="0"/>
              <a:buChar char="•"/>
              <a:tabLst>
                <a:tab pos="95250" algn="l"/>
                <a:tab pos="1009650" algn="l"/>
                <a:tab pos="1924050" algn="l"/>
                <a:tab pos="2838450" algn="l"/>
                <a:tab pos="3752850" algn="l"/>
                <a:tab pos="4667250" algn="l"/>
                <a:tab pos="5581650" algn="l"/>
                <a:tab pos="6496050" algn="l"/>
                <a:tab pos="7410450" algn="l"/>
                <a:tab pos="8324850" algn="l"/>
                <a:tab pos="9239250" algn="l"/>
                <a:tab pos="10153650" algn="l"/>
              </a:tabLst>
              <a:defRPr/>
            </a:pPr>
            <a:r>
              <a:rPr lang="fr-FR" altLang="fr-FR" sz="4000" dirty="0">
                <a:solidFill>
                  <a:srgbClr val="5F4A41"/>
                </a:solidFill>
                <a:latin typeface="Calibri" pitchFamily="34" charset="0"/>
              </a:rPr>
              <a:t>DAF A3 - </a:t>
            </a:r>
            <a:r>
              <a:rPr lang="fr-FR" altLang="fr-FR" sz="4000" dirty="0" smtClean="0">
                <a:solidFill>
                  <a:srgbClr val="5F4A41"/>
                </a:solidFill>
                <a:latin typeface="Calibri" pitchFamily="34" charset="0"/>
              </a:rPr>
              <a:t>Maîtrise </a:t>
            </a:r>
            <a:r>
              <a:rPr lang="fr-FR" altLang="fr-FR" sz="4000" dirty="0">
                <a:solidFill>
                  <a:srgbClr val="5F4A41"/>
                </a:solidFill>
                <a:latin typeface="Calibri" pitchFamily="34" charset="0"/>
              </a:rPr>
              <a:t>d’ouvrage GFC</a:t>
            </a:r>
          </a:p>
          <a:p>
            <a:pPr marL="95250" indent="366713">
              <a:spcBef>
                <a:spcPts val="500"/>
              </a:spcBef>
              <a:buSzPct val="100000"/>
              <a:tabLst>
                <a:tab pos="95250" algn="l"/>
                <a:tab pos="1009650" algn="l"/>
                <a:tab pos="1924050" algn="l"/>
                <a:tab pos="2838450" algn="l"/>
                <a:tab pos="3752850" algn="l"/>
                <a:tab pos="4667250" algn="l"/>
                <a:tab pos="5581650" algn="l"/>
                <a:tab pos="6496050" algn="l"/>
                <a:tab pos="7410450" algn="l"/>
                <a:tab pos="8324850" algn="l"/>
                <a:tab pos="9239250" algn="l"/>
                <a:tab pos="10153650" algn="l"/>
              </a:tabLst>
              <a:defRPr/>
            </a:pPr>
            <a:endParaRPr lang="fr-FR" altLang="fr-FR" sz="2000" dirty="0">
              <a:solidFill>
                <a:srgbClr val="5F4A41"/>
              </a:solidFill>
              <a:latin typeface="Calibri" pitchFamily="34" charset="0"/>
            </a:endParaRPr>
          </a:p>
          <a:p>
            <a:pPr marL="457200" indent="-361950">
              <a:spcBef>
                <a:spcPts val="1000"/>
              </a:spcBef>
              <a:buClr>
                <a:srgbClr val="EC8616"/>
              </a:buClr>
              <a:buSzPct val="100000"/>
              <a:buFont typeface="Arial" charset="0"/>
              <a:buChar char="•"/>
              <a:tabLst>
                <a:tab pos="1009650" algn="l"/>
                <a:tab pos="1924050" algn="l"/>
                <a:tab pos="2838450" algn="l"/>
                <a:tab pos="3752850" algn="l"/>
                <a:tab pos="4667250" algn="l"/>
                <a:tab pos="5581650" algn="l"/>
                <a:tab pos="6496050" algn="l"/>
                <a:tab pos="7410450" algn="l"/>
                <a:tab pos="8324850" algn="l"/>
                <a:tab pos="9239250" algn="l"/>
                <a:tab pos="10153650" algn="l"/>
              </a:tabLst>
              <a:defRPr/>
            </a:pPr>
            <a:r>
              <a:rPr lang="fr-FR" altLang="fr-FR" sz="4000" dirty="0">
                <a:solidFill>
                  <a:srgbClr val="5F4A41"/>
                </a:solidFill>
                <a:latin typeface="Calibri" pitchFamily="34" charset="0"/>
              </a:rPr>
              <a:t>L’équipe de la diffusion nationale GFC à la DASI Montpellier</a:t>
            </a:r>
          </a:p>
          <a:p>
            <a:pPr marL="95250" indent="366713">
              <a:spcBef>
                <a:spcPts val="500"/>
              </a:spcBef>
              <a:buSzPct val="100000"/>
              <a:tabLst>
                <a:tab pos="95250" algn="l"/>
                <a:tab pos="1009650" algn="l"/>
                <a:tab pos="1924050" algn="l"/>
                <a:tab pos="2838450" algn="l"/>
                <a:tab pos="3752850" algn="l"/>
                <a:tab pos="4667250" algn="l"/>
                <a:tab pos="5581650" algn="l"/>
                <a:tab pos="6496050" algn="l"/>
                <a:tab pos="7410450" algn="l"/>
                <a:tab pos="8324850" algn="l"/>
                <a:tab pos="9239250" algn="l"/>
                <a:tab pos="10153650" algn="l"/>
              </a:tabLst>
              <a:defRPr/>
            </a:pPr>
            <a:endParaRPr lang="fr-FR" altLang="fr-FR" sz="2000" dirty="0">
              <a:solidFill>
                <a:srgbClr val="5F4A41"/>
              </a:solidFill>
              <a:latin typeface="Calibri" pitchFamily="34" charset="0"/>
            </a:endParaRPr>
          </a:p>
          <a:p>
            <a:pPr marL="95250" indent="366713">
              <a:spcBef>
                <a:spcPts val="1000"/>
              </a:spcBef>
              <a:buClr>
                <a:srgbClr val="EC8616"/>
              </a:buClr>
              <a:buSzPct val="100000"/>
              <a:buFont typeface="Arial" charset="0"/>
              <a:buChar char="•"/>
              <a:tabLst>
                <a:tab pos="95250" algn="l"/>
                <a:tab pos="1009650" algn="l"/>
                <a:tab pos="1924050" algn="l"/>
                <a:tab pos="2838450" algn="l"/>
                <a:tab pos="3752850" algn="l"/>
                <a:tab pos="4667250" algn="l"/>
                <a:tab pos="5581650" algn="l"/>
                <a:tab pos="6496050" algn="l"/>
                <a:tab pos="7410450" algn="l"/>
                <a:tab pos="8324850" algn="l"/>
                <a:tab pos="9239250" algn="l"/>
                <a:tab pos="10153650" algn="l"/>
              </a:tabLst>
              <a:defRPr/>
            </a:pPr>
            <a:r>
              <a:rPr lang="fr-FR" altLang="fr-FR" sz="4000" dirty="0">
                <a:solidFill>
                  <a:srgbClr val="5F4A41"/>
                </a:solidFill>
                <a:latin typeface="Calibri" pitchFamily="34" charset="0"/>
              </a:rPr>
              <a:t>DNE B - Chef de projet national GFC</a:t>
            </a:r>
          </a:p>
        </p:txBody>
      </p:sp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428625" y="-65088"/>
            <a:ext cx="8643938" cy="833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altLang="fr-FR" sz="4800" b="1">
                <a:solidFill>
                  <a:srgbClr val="5F4A41"/>
                </a:solidFill>
                <a:latin typeface="Calibri" pitchFamily="34" charset="0"/>
              </a:rPr>
              <a:t>INTERVENANTS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2643188" y="6156325"/>
            <a:ext cx="5510212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altLang="fr-FR" sz="2000">
                <a:solidFill>
                  <a:srgbClr val="5F4A41"/>
                </a:solidFill>
              </a:rPr>
              <a:t>Equipe de diffusion GFC Montpellier et DAF A3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 Box 2"/>
          <p:cNvSpPr txBox="1">
            <a:spLocks noChangeArrowheads="1"/>
          </p:cNvSpPr>
          <p:nvPr/>
        </p:nvSpPr>
        <p:spPr bwMode="auto">
          <a:xfrm>
            <a:off x="214343" y="428605"/>
            <a:ext cx="8715375" cy="6429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indent="449263">
              <a:lnSpc>
                <a:spcPct val="200000"/>
              </a:lnSpc>
              <a:spcBef>
                <a:spcPts val="0"/>
              </a:spcBef>
              <a:buClr>
                <a:srgbClr val="5F4A41"/>
              </a:buClr>
              <a:buSzPct val="100000"/>
              <a:buFont typeface="Calibri" pitchFamily="34" charset="0"/>
              <a:buAutoNum type="arabi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altLang="fr-FR" sz="3000" dirty="0" smtClean="0">
                <a:solidFill>
                  <a:srgbClr val="5F4A41"/>
                </a:solidFill>
                <a:latin typeface="Calibri" pitchFamily="34" charset="0"/>
              </a:rPr>
              <a:t>Rappels sur la fonctionnalité prélèvement auto.</a:t>
            </a:r>
          </a:p>
          <a:p>
            <a:pPr indent="449263">
              <a:lnSpc>
                <a:spcPct val="200000"/>
              </a:lnSpc>
              <a:spcBef>
                <a:spcPts val="0"/>
              </a:spcBef>
              <a:buClr>
                <a:srgbClr val="5F4A41"/>
              </a:buClr>
              <a:buSzPct val="100000"/>
              <a:buFont typeface="Calibri" pitchFamily="34" charset="0"/>
              <a:buAutoNum type="arabi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altLang="fr-FR" sz="3000" dirty="0" smtClean="0">
                <a:solidFill>
                  <a:srgbClr val="5F4A41"/>
                </a:solidFill>
                <a:latin typeface="Calibri" pitchFamily="34" charset="0"/>
              </a:rPr>
              <a:t>Gestion de la catégorie des revenus</a:t>
            </a:r>
          </a:p>
          <a:p>
            <a:pPr indent="449263">
              <a:lnSpc>
                <a:spcPct val="200000"/>
              </a:lnSpc>
              <a:spcBef>
                <a:spcPts val="0"/>
              </a:spcBef>
              <a:buClr>
                <a:srgbClr val="5F4A41"/>
              </a:buClr>
              <a:buSzPct val="100000"/>
              <a:buFont typeface="Calibri" pitchFamily="34" charset="0"/>
              <a:buAutoNum type="arabi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altLang="fr-FR" sz="3000" dirty="0" smtClean="0">
                <a:solidFill>
                  <a:srgbClr val="5F4A41"/>
                </a:solidFill>
                <a:latin typeface="Calibri" pitchFamily="34" charset="0"/>
              </a:rPr>
              <a:t>Réception des responsables</a:t>
            </a:r>
          </a:p>
          <a:p>
            <a:pPr indent="449263">
              <a:lnSpc>
                <a:spcPct val="200000"/>
              </a:lnSpc>
              <a:spcBef>
                <a:spcPts val="0"/>
              </a:spcBef>
              <a:buClr>
                <a:srgbClr val="5F4A41"/>
              </a:buClr>
              <a:buSzPct val="100000"/>
              <a:buFont typeface="Calibri" pitchFamily="34" charset="0"/>
              <a:buAutoNum type="arabi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altLang="fr-FR" sz="3000" dirty="0" smtClean="0">
                <a:solidFill>
                  <a:srgbClr val="5F4A41"/>
                </a:solidFill>
                <a:latin typeface="Calibri" pitchFamily="34" charset="0"/>
              </a:rPr>
              <a:t>Gestion des </a:t>
            </a:r>
            <a:r>
              <a:rPr lang="fr-FR" altLang="fr-FR" sz="3000" smtClean="0">
                <a:solidFill>
                  <a:srgbClr val="5F4A41"/>
                </a:solidFill>
                <a:latin typeface="Calibri" pitchFamily="34" charset="0"/>
              </a:rPr>
              <a:t>lignes de tarification</a:t>
            </a:r>
            <a:endParaRPr lang="fr-FR" altLang="fr-FR" sz="3000" dirty="0" smtClean="0">
              <a:solidFill>
                <a:srgbClr val="5F4A41"/>
              </a:solidFill>
              <a:latin typeface="Calibri" pitchFamily="34" charset="0"/>
            </a:endParaRPr>
          </a:p>
          <a:p>
            <a:pPr indent="449263">
              <a:lnSpc>
                <a:spcPct val="200000"/>
              </a:lnSpc>
              <a:spcBef>
                <a:spcPts val="0"/>
              </a:spcBef>
              <a:buClr>
                <a:srgbClr val="5F4A41"/>
              </a:buClr>
              <a:buSzPct val="100000"/>
              <a:buFont typeface="Calibri" pitchFamily="34" charset="0"/>
              <a:buAutoNum type="arabi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altLang="fr-FR" sz="3000" dirty="0" smtClean="0">
                <a:solidFill>
                  <a:srgbClr val="5F4A41"/>
                </a:solidFill>
                <a:latin typeface="Calibri" pitchFamily="34" charset="0"/>
              </a:rPr>
              <a:t>Modification du t</a:t>
            </a:r>
            <a:r>
              <a:rPr lang="fr-FR" altLang="fr-FR" sz="3000" dirty="0" smtClean="0">
                <a:solidFill>
                  <a:srgbClr val="5F4A41"/>
                </a:solidFill>
                <a:latin typeface="Calibri" pitchFamily="34" charset="0"/>
              </a:rPr>
              <a:t>arif </a:t>
            </a:r>
            <a:r>
              <a:rPr lang="fr-FR" altLang="fr-FR" sz="3000" dirty="0" smtClean="0">
                <a:solidFill>
                  <a:srgbClr val="5F4A41"/>
                </a:solidFill>
                <a:latin typeface="Calibri" pitchFamily="34" charset="0"/>
              </a:rPr>
              <a:t>des responsables</a:t>
            </a:r>
          </a:p>
          <a:p>
            <a:pPr indent="449263">
              <a:lnSpc>
                <a:spcPct val="200000"/>
              </a:lnSpc>
              <a:spcBef>
                <a:spcPts val="0"/>
              </a:spcBef>
              <a:buClr>
                <a:srgbClr val="5F4A41"/>
              </a:buClr>
              <a:buSzPct val="100000"/>
              <a:buFont typeface="Calibri" pitchFamily="34" charset="0"/>
              <a:buAutoNum type="arabi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altLang="fr-FR" sz="3000" dirty="0" smtClean="0">
                <a:solidFill>
                  <a:srgbClr val="5F4A41"/>
                </a:solidFill>
                <a:latin typeface="Calibri" pitchFamily="34" charset="0"/>
              </a:rPr>
              <a:t>Démonstration</a:t>
            </a:r>
            <a:endParaRPr lang="fr-FR" altLang="fr-FR" sz="3000" dirty="0">
              <a:solidFill>
                <a:srgbClr val="5F4A41"/>
              </a:solidFill>
              <a:latin typeface="Calibri" pitchFamily="34" charset="0"/>
            </a:endParaRPr>
          </a:p>
        </p:txBody>
      </p:sp>
      <p:sp>
        <p:nvSpPr>
          <p:cNvPr id="26626" name="Rectangle 3"/>
          <p:cNvSpPr>
            <a:spLocks noChangeArrowheads="1"/>
          </p:cNvSpPr>
          <p:nvPr/>
        </p:nvSpPr>
        <p:spPr bwMode="auto">
          <a:xfrm>
            <a:off x="2643188" y="6156325"/>
            <a:ext cx="5510212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altLang="fr-FR" sz="2000" dirty="0">
                <a:solidFill>
                  <a:srgbClr val="5F4A41"/>
                </a:solidFill>
              </a:rPr>
              <a:t>Equipe de diffusion GFC Montpellier et DAF A3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ChangeArrowheads="1"/>
          </p:cNvSpPr>
          <p:nvPr/>
        </p:nvSpPr>
        <p:spPr bwMode="auto">
          <a:xfrm>
            <a:off x="2643188" y="6156325"/>
            <a:ext cx="5510212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altLang="fr-FR" sz="2000" dirty="0">
                <a:solidFill>
                  <a:srgbClr val="5F4A41"/>
                </a:solidFill>
              </a:rPr>
              <a:t>Equipe de diffusion GFC Montpellier et DAF A3</a:t>
            </a:r>
          </a:p>
        </p:txBody>
      </p:sp>
      <p:sp>
        <p:nvSpPr>
          <p:cNvPr id="28675" name="Text Box 1"/>
          <p:cNvSpPr txBox="1">
            <a:spLocks noChangeArrowheads="1"/>
          </p:cNvSpPr>
          <p:nvPr/>
        </p:nvSpPr>
        <p:spPr bwMode="auto">
          <a:xfrm>
            <a:off x="428625" y="1428750"/>
            <a:ext cx="8572500" cy="3513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266700" indent="-266700">
              <a:spcBef>
                <a:spcPts val="1200"/>
              </a:spcBef>
              <a:buClr>
                <a:srgbClr val="EC8616"/>
              </a:buClr>
              <a:buSzPct val="100000"/>
              <a:buFont typeface="Arial" pitchFamily="34" charset="0"/>
              <a:buChar char="•"/>
            </a:pPr>
            <a:endParaRPr lang="fr-FR" dirty="0">
              <a:solidFill>
                <a:srgbClr val="5F4A41"/>
              </a:solidFill>
            </a:endParaRPr>
          </a:p>
          <a:p>
            <a:pPr marL="266700" indent="-266700">
              <a:buClr>
                <a:srgbClr val="EC8616"/>
              </a:buClr>
              <a:buSzPct val="100000"/>
              <a:buFont typeface="Arial" pitchFamily="34" charset="0"/>
              <a:buChar char="•"/>
            </a:pPr>
            <a:endParaRPr lang="fr-FR" dirty="0">
              <a:solidFill>
                <a:srgbClr val="5F4A41"/>
              </a:solidFill>
            </a:endParaRP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0" y="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285721" y="1293420"/>
            <a:ext cx="8429684" cy="1064010"/>
          </a:xfrm>
          <a:prstGeom prst="rect">
            <a:avLst/>
          </a:prstGeom>
          <a:solidFill>
            <a:srgbClr val="FFFFFF"/>
          </a:solidFill>
          <a:ln w="936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marL="711200" indent="-174625">
              <a:lnSpc>
                <a:spcPct val="90000"/>
              </a:lnSpc>
              <a:spcBef>
                <a:spcPts val="750"/>
              </a:spcBef>
              <a:buSzPct val="100000"/>
              <a:tabLst>
                <a:tab pos="711200" algn="l"/>
                <a:tab pos="1625600" algn="l"/>
                <a:tab pos="2540000" algn="l"/>
                <a:tab pos="3454400" algn="l"/>
                <a:tab pos="4368800" algn="l"/>
                <a:tab pos="5283200" algn="l"/>
                <a:tab pos="6197600" algn="l"/>
                <a:tab pos="7112000" algn="l"/>
                <a:tab pos="8026400" algn="l"/>
                <a:tab pos="8940800" algn="l"/>
                <a:tab pos="9855200" algn="l"/>
                <a:tab pos="10769600" algn="l"/>
              </a:tabLst>
              <a:defRPr/>
            </a:pPr>
            <a:r>
              <a:rPr lang="fr-FR" sz="3000" dirty="0">
                <a:solidFill>
                  <a:srgbClr val="FF0000"/>
                </a:solidFill>
                <a:latin typeface="Calibri" pitchFamily="32" charset="0"/>
                <a:ea typeface="Microsoft YaHei" charset="-122"/>
              </a:rPr>
              <a:t> Rappel – </a:t>
            </a:r>
            <a:r>
              <a:rPr lang="fr-FR" sz="3000" dirty="0" smtClean="0">
                <a:solidFill>
                  <a:srgbClr val="FF0000"/>
                </a:solidFill>
                <a:latin typeface="Calibri" pitchFamily="32" charset="0"/>
                <a:ea typeface="Microsoft YaHei" charset="-122"/>
              </a:rPr>
              <a:t>Rejet</a:t>
            </a:r>
            <a:endParaRPr lang="fr-FR" altLang="fr-FR" dirty="0">
              <a:solidFill>
                <a:schemeClr val="tx1"/>
              </a:solidFill>
              <a:latin typeface="+mj-lt"/>
            </a:endParaRPr>
          </a:p>
          <a:p>
            <a:pPr marL="627063" lvl="0" algn="just" defTabSz="914400" eaLnBrk="0" hangingPunct="0">
              <a:tabLst>
                <a:tab pos="1981200" algn="l"/>
              </a:tabLst>
            </a:pPr>
            <a:r>
              <a:rPr lang="fr-FR" kern="0" dirty="0" smtClean="0">
                <a:solidFill>
                  <a:schemeClr val="tx1"/>
                </a:solidFill>
                <a:ea typeface="Times New Roman" pitchFamily="18" charset="0"/>
                <a:cs typeface="Arial" pitchFamily="34" charset="0"/>
              </a:rPr>
              <a:t>Le rejet ne peut porter que sur </a:t>
            </a:r>
            <a:r>
              <a:rPr lang="fr-FR" b="1" kern="0" dirty="0" smtClean="0">
                <a:solidFill>
                  <a:schemeClr val="tx1"/>
                </a:solidFill>
                <a:ea typeface="Times New Roman" pitchFamily="18" charset="0"/>
                <a:cs typeface="Arial" pitchFamily="34" charset="0"/>
              </a:rPr>
              <a:t>le dernier prélèvement transféré. </a:t>
            </a:r>
          </a:p>
          <a:p>
            <a:pPr marL="627063" lvl="0" algn="just" defTabSz="914400" eaLnBrk="0" hangingPunct="0">
              <a:tabLst>
                <a:tab pos="1981200" algn="l"/>
              </a:tabLst>
            </a:pPr>
            <a:r>
              <a:rPr lang="fr-FR" kern="0" dirty="0" smtClean="0">
                <a:solidFill>
                  <a:schemeClr val="tx1"/>
                </a:solidFill>
                <a:ea typeface="Times New Roman" pitchFamily="18" charset="0"/>
                <a:cs typeface="Arial" pitchFamily="34" charset="0"/>
              </a:rPr>
              <a:t>On ne peut donc plus enregistrer de rejet pour le prélèvement précédent.</a:t>
            </a:r>
          </a:p>
        </p:txBody>
      </p:sp>
      <p:pic>
        <p:nvPicPr>
          <p:cNvPr id="10" name="Picture 1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7800" y="1364858"/>
            <a:ext cx="550862" cy="5699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31750" name="Object 6"/>
          <p:cNvGraphicFramePr>
            <a:graphicFrameLocks noChangeAspect="1"/>
          </p:cNvGraphicFramePr>
          <p:nvPr/>
        </p:nvGraphicFramePr>
        <p:xfrm>
          <a:off x="285720" y="2714620"/>
          <a:ext cx="3790950" cy="2619375"/>
        </p:xfrm>
        <a:graphic>
          <a:graphicData uri="http://schemas.openxmlformats.org/presentationml/2006/ole">
            <p:oleObj spid="_x0000_s31750" name="Image bitmap" r:id="rId5" imgW="4371429" imgH="3019048" progId="PBrush">
              <p:embed/>
            </p:oleObj>
          </a:graphicData>
        </a:graphic>
      </p:graphicFrame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4143372" y="2643181"/>
            <a:ext cx="4857752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2400" b="1" dirty="0" smtClean="0">
                <a:solidFill>
                  <a:srgbClr val="5F4A41"/>
                </a:solidFill>
                <a:ea typeface="Times New Roman" pitchFamily="18" charset="0"/>
                <a:cs typeface="Times New Roman" pitchFamily="18" charset="0"/>
              </a:rPr>
              <a:t>AVANT OU APRES DDR?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i="0" u="none" strike="noStrike" cap="none" normalizeH="0" baseline="0" dirty="0" smtClean="0">
                <a:ln>
                  <a:noFill/>
                </a:ln>
                <a:solidFill>
                  <a:srgbClr val="5F4A4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Le choix</a:t>
            </a:r>
            <a:r>
              <a:rPr kumimoji="0" lang="fr-FR" i="0" u="none" strike="noStrike" cap="none" normalizeH="0" dirty="0" smtClean="0">
                <a:ln>
                  <a:noFill/>
                </a:ln>
                <a:solidFill>
                  <a:srgbClr val="5F4A4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« avant » ou « après » DDR a des conséquences sur les formats de fichier, il faudra donc être vigilant quand on renseigne cette information.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b="0" baseline="0" dirty="0" smtClean="0">
              <a:solidFill>
                <a:srgbClr val="5F4A41"/>
              </a:solidFill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b="0" baseline="0" dirty="0" smtClean="0">
                <a:solidFill>
                  <a:srgbClr val="5F4A41"/>
                </a:solidFill>
                <a:ea typeface="Times New Roman" pitchFamily="18" charset="0"/>
                <a:cs typeface="Times New Roman" pitchFamily="18" charset="0"/>
              </a:rPr>
              <a:t>Exemple</a:t>
            </a:r>
            <a:r>
              <a:rPr lang="fr-FR" b="0" dirty="0" smtClean="0">
                <a:solidFill>
                  <a:srgbClr val="5F4A41"/>
                </a:solidFill>
                <a:ea typeface="Times New Roman" pitchFamily="18" charset="0"/>
                <a:cs typeface="Times New Roman" pitchFamily="18" charset="0"/>
              </a:rPr>
              <a:t> :</a:t>
            </a:r>
            <a:endParaRPr lang="fr-FR" b="0" baseline="0" dirty="0" smtClean="0">
              <a:solidFill>
                <a:srgbClr val="5F4A41"/>
              </a:solidFill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i="0" u="none" strike="noStrike" cap="none" normalizeH="0" dirty="0" smtClean="0">
                <a:ln>
                  <a:noFill/>
                </a:ln>
                <a:solidFill>
                  <a:srgbClr val="5F4A4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Un prélèvement rejeté AVANT DDR dans un fichier de prélèvement de type FRST restera de type FRST au prochain prélèvement. 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rgbClr val="5F4A41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b="0" i="0" u="none" strike="noStrike" cap="none" normalizeH="0" baseline="0" dirty="0" smtClean="0">
              <a:ln>
                <a:noFill/>
              </a:ln>
              <a:solidFill>
                <a:srgbClr val="5F4A41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0" y="0"/>
            <a:ext cx="8715375" cy="785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indent="449263">
              <a:spcBef>
                <a:spcPts val="1000"/>
              </a:spcBef>
              <a:buClr>
                <a:srgbClr val="5F4A41"/>
              </a:buClr>
              <a:buSzPct val="100000"/>
              <a:buFont typeface="+mj-lt"/>
              <a:buAutoNum type="arabi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altLang="fr-FR" sz="4000" dirty="0" smtClean="0">
                <a:solidFill>
                  <a:srgbClr val="5F4A41"/>
                </a:solidFill>
                <a:latin typeface="Calibri" pitchFamily="34" charset="0"/>
              </a:rPr>
              <a:t>Rappels sur la fonctionnalité</a:t>
            </a:r>
          </a:p>
          <a:p>
            <a:pPr indent="449263">
              <a:spcBef>
                <a:spcPts val="1000"/>
              </a:spcBef>
              <a:buClr>
                <a:srgbClr val="5F4A41"/>
              </a:buCl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altLang="fr-FR" sz="2400" u="sng" dirty="0" smtClean="0">
                <a:solidFill>
                  <a:srgbClr val="5F4A41"/>
                </a:solidFill>
                <a:latin typeface="Calibri" pitchFamily="34" charset="0"/>
              </a:rPr>
              <a:t>1.1. Saisie des rejets</a:t>
            </a:r>
            <a:endParaRPr lang="fr-FR" altLang="fr-FR" sz="2400" u="sng" dirty="0">
              <a:solidFill>
                <a:srgbClr val="5F4A41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214282" y="1071546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25609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3571876"/>
            <a:ext cx="4438650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5611" name="Picture 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57818" y="3500438"/>
            <a:ext cx="3290891" cy="2212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0"/>
            <a:ext cx="8715375" cy="785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indent="449263">
              <a:spcBef>
                <a:spcPts val="1000"/>
              </a:spcBef>
              <a:buClr>
                <a:srgbClr val="5F4A41"/>
              </a:buClr>
              <a:buSzPct val="100000"/>
              <a:buFont typeface="+mj-lt"/>
              <a:buAutoNum type="arabi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altLang="fr-FR" sz="4000" dirty="0" smtClean="0">
                <a:solidFill>
                  <a:srgbClr val="5F4A41"/>
                </a:solidFill>
                <a:latin typeface="Calibri" pitchFamily="34" charset="0"/>
              </a:rPr>
              <a:t>Rappels sur la fonctionnalité</a:t>
            </a:r>
          </a:p>
          <a:p>
            <a:pPr indent="449263">
              <a:spcBef>
                <a:spcPts val="1000"/>
              </a:spcBef>
              <a:buClr>
                <a:srgbClr val="5F4A41"/>
              </a:buCl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altLang="fr-FR" sz="2400" u="sng" dirty="0" smtClean="0">
                <a:solidFill>
                  <a:srgbClr val="5F4A41"/>
                </a:solidFill>
                <a:latin typeface="Calibri" pitchFamily="34" charset="0"/>
              </a:rPr>
              <a:t>1.2. Saisie de l’échéancier</a:t>
            </a:r>
            <a:endParaRPr lang="fr-FR" altLang="fr-FR" sz="2400" u="sng" dirty="0">
              <a:solidFill>
                <a:srgbClr val="5F4A41"/>
              </a:solidFill>
              <a:latin typeface="Calibri" pitchFamily="34" charset="0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2643188" y="6156325"/>
            <a:ext cx="5510212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altLang="fr-FR" sz="2000" dirty="0">
                <a:solidFill>
                  <a:srgbClr val="5F4A41"/>
                </a:solidFill>
              </a:rPr>
              <a:t>Equipe de diffusion GFC Montpellier et DAF A3</a:t>
            </a:r>
          </a:p>
        </p:txBody>
      </p:sp>
      <p:sp>
        <p:nvSpPr>
          <p:cNvPr id="10" name="Rectangle 9"/>
          <p:cNvSpPr/>
          <p:nvPr/>
        </p:nvSpPr>
        <p:spPr>
          <a:xfrm>
            <a:off x="500034" y="1428736"/>
            <a:ext cx="792961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defTabSz="914400" eaLnBrk="0" hangingPunct="0">
              <a:tabLst>
                <a:tab pos="1981200" algn="l"/>
              </a:tabLst>
            </a:pPr>
            <a:r>
              <a:rPr lang="fr-FR" dirty="0" smtClean="0">
                <a:solidFill>
                  <a:srgbClr val="5F4A41"/>
                </a:solidFill>
                <a:ea typeface="Times New Roman" pitchFamily="18" charset="0"/>
                <a:cs typeface="Arial" pitchFamily="34" charset="0"/>
              </a:rPr>
              <a:t>Trimestres de l’année scolaire :  </a:t>
            </a:r>
            <a:endParaRPr lang="fr-FR" sz="1100" dirty="0" smtClean="0">
              <a:solidFill>
                <a:srgbClr val="5F4A41"/>
              </a:solidFill>
              <a:cs typeface="Arial" pitchFamily="34" charset="0"/>
            </a:endParaRPr>
          </a:p>
          <a:p>
            <a:pPr lvl="0" algn="just" defTabSz="914400" eaLnBrk="0" hangingPunct="0">
              <a:tabLst>
                <a:tab pos="1981200" algn="l"/>
              </a:tabLst>
            </a:pPr>
            <a:r>
              <a:rPr lang="fr-FR" b="1" kern="0" dirty="0" smtClean="0">
                <a:solidFill>
                  <a:srgbClr val="5F4A41"/>
                </a:solidFill>
                <a:ea typeface="Times New Roman" pitchFamily="18" charset="0"/>
                <a:cs typeface="Arial" pitchFamily="34" charset="0"/>
              </a:rPr>
              <a:t>Premier trimestre :</a:t>
            </a:r>
            <a:r>
              <a:rPr lang="fr-FR" kern="0" dirty="0" smtClean="0">
                <a:solidFill>
                  <a:srgbClr val="5F4A41"/>
                </a:solidFill>
                <a:ea typeface="Times New Roman" pitchFamily="18" charset="0"/>
                <a:cs typeface="Arial" pitchFamily="34" charset="0"/>
              </a:rPr>
              <a:t> 	Octobre-Novembre-Décembre </a:t>
            </a:r>
            <a:r>
              <a:rPr lang="fr-FR" b="1" kern="0" dirty="0" smtClean="0">
                <a:solidFill>
                  <a:srgbClr val="5F4A41"/>
                </a:solidFill>
                <a:ea typeface="Times New Roman" pitchFamily="18" charset="0"/>
                <a:cs typeface="Arial" pitchFamily="34" charset="0"/>
              </a:rPr>
              <a:t>2014</a:t>
            </a:r>
            <a:r>
              <a:rPr lang="fr-FR" kern="0" dirty="0" smtClean="0">
                <a:solidFill>
                  <a:srgbClr val="5F4A41"/>
                </a:solidFill>
                <a:ea typeface="Times New Roman" pitchFamily="18" charset="0"/>
                <a:cs typeface="Arial" pitchFamily="34" charset="0"/>
              </a:rPr>
              <a:t> </a:t>
            </a:r>
            <a:endParaRPr lang="fr-FR" sz="1100" kern="0" dirty="0" smtClean="0">
              <a:solidFill>
                <a:srgbClr val="5F4A41"/>
              </a:solidFill>
              <a:cs typeface="Arial" pitchFamily="34" charset="0"/>
            </a:endParaRPr>
          </a:p>
          <a:p>
            <a:pPr lvl="0" algn="just" defTabSz="914400" eaLnBrk="0" hangingPunct="0">
              <a:tabLst>
                <a:tab pos="1981200" algn="l"/>
              </a:tabLst>
            </a:pPr>
            <a:r>
              <a:rPr lang="fr-FR" b="1" kern="0" dirty="0" smtClean="0">
                <a:solidFill>
                  <a:srgbClr val="5F4A41"/>
                </a:solidFill>
                <a:ea typeface="Times New Roman" pitchFamily="18" charset="0"/>
                <a:cs typeface="Arial" pitchFamily="34" charset="0"/>
              </a:rPr>
              <a:t>Deuxième trimestre :</a:t>
            </a:r>
            <a:r>
              <a:rPr lang="fr-FR" kern="0" dirty="0" smtClean="0">
                <a:solidFill>
                  <a:srgbClr val="5F4A41"/>
                </a:solidFill>
                <a:ea typeface="Times New Roman" pitchFamily="18" charset="0"/>
                <a:cs typeface="Arial" pitchFamily="34" charset="0"/>
              </a:rPr>
              <a:t> 	Janvier-Février-Mars </a:t>
            </a:r>
            <a:r>
              <a:rPr lang="fr-FR" b="1" kern="0" dirty="0" smtClean="0">
                <a:solidFill>
                  <a:srgbClr val="5F4A41"/>
                </a:solidFill>
                <a:ea typeface="Times New Roman" pitchFamily="18" charset="0"/>
                <a:cs typeface="Arial" pitchFamily="34" charset="0"/>
              </a:rPr>
              <a:t>2015</a:t>
            </a:r>
            <a:endParaRPr lang="fr-FR" sz="1100" kern="0" dirty="0" smtClean="0">
              <a:solidFill>
                <a:srgbClr val="5F4A41"/>
              </a:solidFill>
              <a:cs typeface="Arial" pitchFamily="34" charset="0"/>
            </a:endParaRPr>
          </a:p>
          <a:p>
            <a:pPr lvl="0" algn="just" defTabSz="914400" eaLnBrk="0" hangingPunct="0">
              <a:tabLst>
                <a:tab pos="1981200" algn="l"/>
              </a:tabLst>
            </a:pPr>
            <a:r>
              <a:rPr lang="fr-FR" b="1" kern="0" dirty="0" smtClean="0">
                <a:solidFill>
                  <a:srgbClr val="5F4A41"/>
                </a:solidFill>
                <a:ea typeface="Times New Roman" pitchFamily="18" charset="0"/>
                <a:cs typeface="Arial" pitchFamily="34" charset="0"/>
              </a:rPr>
              <a:t>Troisième trimestre :</a:t>
            </a:r>
            <a:r>
              <a:rPr lang="fr-FR" kern="0" dirty="0" smtClean="0">
                <a:solidFill>
                  <a:srgbClr val="5F4A41"/>
                </a:solidFill>
                <a:ea typeface="Times New Roman" pitchFamily="18" charset="0"/>
                <a:cs typeface="Arial" pitchFamily="34" charset="0"/>
              </a:rPr>
              <a:t> 	Avril-Mai-Juin </a:t>
            </a:r>
            <a:r>
              <a:rPr lang="fr-FR" b="1" kern="0" dirty="0" smtClean="0">
                <a:solidFill>
                  <a:srgbClr val="5F4A41"/>
                </a:solidFill>
                <a:ea typeface="Times New Roman" pitchFamily="18" charset="0"/>
                <a:cs typeface="Arial" pitchFamily="34" charset="0"/>
              </a:rPr>
              <a:t>2015</a:t>
            </a:r>
            <a:r>
              <a:rPr lang="fr-FR" kern="0" dirty="0" smtClean="0">
                <a:solidFill>
                  <a:srgbClr val="5F4A41"/>
                </a:solidFill>
                <a:ea typeface="Times New Roman" pitchFamily="18" charset="0"/>
                <a:cs typeface="Arial" pitchFamily="34" charset="0"/>
              </a:rPr>
              <a:t> </a:t>
            </a:r>
            <a:endParaRPr lang="fr-FR" sz="1100" kern="0" dirty="0" smtClean="0">
              <a:solidFill>
                <a:srgbClr val="5F4A41"/>
              </a:solidFill>
              <a:cs typeface="Arial" pitchFamily="34" charset="0"/>
            </a:endParaRPr>
          </a:p>
          <a:p>
            <a:pPr lvl="0" algn="just" defTabSz="914400" eaLnBrk="0" hangingPunct="0">
              <a:tabLst>
                <a:tab pos="1981200" algn="l"/>
              </a:tabLst>
            </a:pPr>
            <a:endParaRPr lang="fr-FR" kern="0" dirty="0" smtClean="0">
              <a:solidFill>
                <a:srgbClr val="5F4A41"/>
              </a:solidFill>
              <a:ea typeface="Times New Roman" pitchFamily="18" charset="0"/>
              <a:cs typeface="Arial" pitchFamily="34" charset="0"/>
            </a:endParaRPr>
          </a:p>
          <a:p>
            <a:pPr lvl="0" algn="just" defTabSz="914400" eaLnBrk="0" hangingPunct="0">
              <a:tabLst>
                <a:tab pos="1981200" algn="l"/>
              </a:tabLst>
            </a:pPr>
            <a:r>
              <a:rPr lang="fr-FR" kern="0" dirty="0" smtClean="0">
                <a:solidFill>
                  <a:srgbClr val="5F4A41"/>
                </a:solidFill>
                <a:ea typeface="Times New Roman" pitchFamily="18" charset="0"/>
                <a:cs typeface="Arial" pitchFamily="34" charset="0"/>
              </a:rPr>
              <a:t>L’ajustement du troisième trimestre qui doit être indiqué dans l’échéancier est donc le trimestre « 3 » de l’exercice « 2015 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Text Box 2"/>
          <p:cNvSpPr txBox="1">
            <a:spLocks noChangeArrowheads="1"/>
          </p:cNvSpPr>
          <p:nvPr/>
        </p:nvSpPr>
        <p:spPr bwMode="auto">
          <a:xfrm>
            <a:off x="0" y="0"/>
            <a:ext cx="8715375" cy="785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indent="449263">
              <a:spcBef>
                <a:spcPts val="1000"/>
              </a:spcBef>
              <a:buClr>
                <a:srgbClr val="5F4A41"/>
              </a:buClr>
              <a:buSzPct val="100000"/>
              <a:buFont typeface="Calibri" pitchFamily="34" charset="0"/>
              <a:buAutoNum type="arabicPeriod" startAt="2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altLang="fr-FR" sz="4000" dirty="0" smtClean="0">
                <a:solidFill>
                  <a:srgbClr val="5F4A41"/>
                </a:solidFill>
                <a:latin typeface="Calibri" pitchFamily="34" charset="0"/>
              </a:rPr>
              <a:t>Gestion de la catégorie des revenus</a:t>
            </a:r>
            <a:endParaRPr lang="fr-FR" altLang="fr-FR" sz="2000" dirty="0">
              <a:solidFill>
                <a:srgbClr val="5F4A41"/>
              </a:solidFill>
              <a:latin typeface="Calibri" pitchFamily="34" charset="0"/>
            </a:endParaRPr>
          </a:p>
        </p:txBody>
      </p:sp>
      <p:sp>
        <p:nvSpPr>
          <p:cNvPr id="92162" name="Rectangle 3"/>
          <p:cNvSpPr>
            <a:spLocks noChangeArrowheads="1"/>
          </p:cNvSpPr>
          <p:nvPr/>
        </p:nvSpPr>
        <p:spPr bwMode="auto">
          <a:xfrm>
            <a:off x="2643188" y="6156325"/>
            <a:ext cx="5510212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altLang="fr-FR" sz="2000" dirty="0">
                <a:solidFill>
                  <a:srgbClr val="5F4A41"/>
                </a:solidFill>
              </a:rPr>
              <a:t>Equipe de diffusion GFC Montpellier et DAF A3</a:t>
            </a: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71406" y="1146935"/>
            <a:ext cx="8929718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rgbClr val="5F4A4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« Prélèvement automatique » avant 2015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rgbClr val="5F4A4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: </a:t>
            </a:r>
            <a:r>
              <a:rPr kumimoji="0" lang="fr-FR" b="0" i="0" u="none" strike="noStrike" cap="none" normalizeH="0" dirty="0" smtClean="0">
                <a:ln>
                  <a:noFill/>
                </a:ln>
                <a:solidFill>
                  <a:srgbClr val="5F4A4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rgbClr val="5F4A4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une seule tarification (montant identique d'une échéance) selon la qualité (régime) de l'élève.  Celui-ci ne tenait pas compte du quotient familial du responsable de l’élève.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b="0" i="0" u="none" strike="noStrike" cap="none" normalizeH="0" baseline="0" dirty="0" smtClean="0">
              <a:ln>
                <a:noFill/>
              </a:ln>
              <a:solidFill>
                <a:srgbClr val="5F4A41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rgbClr val="5F4A4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Exemple :  tous les élèves ayant la qualité de "demi-pensionnaire 4 jours" devaient s'acquitter du même montant pour la restauration. 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rgbClr val="5F4A4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b="0" i="0" u="none" strike="noStrike" cap="none" normalizeH="0" baseline="0" dirty="0" smtClean="0">
              <a:ln>
                <a:noFill/>
              </a:ln>
              <a:solidFill>
                <a:srgbClr val="5F4A41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rgbClr val="5F4A4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Or</a:t>
            </a:r>
            <a:r>
              <a:rPr kumimoji="0" lang="fr-FR" b="0" i="0" u="none" strike="noStrike" cap="none" normalizeH="0" dirty="0" smtClean="0">
                <a:ln>
                  <a:noFill/>
                </a:ln>
                <a:solidFill>
                  <a:srgbClr val="5F4A4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rgbClr val="5F4A4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la tarification du SRH est de plus en plus fréquemment basée sur les revenus des familles. 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rgbClr val="5F4A4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b="0" i="0" u="none" strike="noStrike" cap="none" normalizeH="0" baseline="0" dirty="0" smtClean="0">
              <a:ln>
                <a:noFill/>
              </a:ln>
              <a:solidFill>
                <a:srgbClr val="5F4A41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rgbClr val="5F4A4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En 2015, un nouvelle fonctionnalité  : la 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rgbClr val="5F4A4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Gestion de la catégorie des revenus </a:t>
            </a:r>
            <a:r>
              <a:rPr kumimoji="0" lang="fr-FR" i="0" u="none" strike="noStrike" cap="none" normalizeH="0" baseline="0" dirty="0" smtClean="0">
                <a:ln>
                  <a:noFill/>
                </a:ln>
                <a:solidFill>
                  <a:srgbClr val="5F4A4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est proposée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rgbClr val="5F4A4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rgbClr val="5F4A4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42876" y="1071546"/>
            <a:ext cx="8786842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fr-FR" dirty="0" smtClean="0">
                <a:solidFill>
                  <a:srgbClr val="5F4A41"/>
                </a:solidFill>
              </a:rPr>
              <a:t>I</a:t>
            </a:r>
            <a:r>
              <a:rPr lang="x-none" smtClean="0">
                <a:solidFill>
                  <a:srgbClr val="5F4A41"/>
                </a:solidFill>
              </a:rPr>
              <a:t>l est dorénavant possible de</a:t>
            </a:r>
            <a:r>
              <a:rPr lang="x-none" b="1" u="sng" smtClean="0">
                <a:solidFill>
                  <a:srgbClr val="5F4A41"/>
                </a:solidFill>
              </a:rPr>
              <a:t> récupérer de SIECLE BEE la catégorie de revenus</a:t>
            </a:r>
            <a:r>
              <a:rPr lang="fr-FR" b="1" u="sng" dirty="0" smtClean="0">
                <a:solidFill>
                  <a:srgbClr val="5F4A41"/>
                </a:solidFill>
              </a:rPr>
              <a:t>, afin d’adapter le tarif imputé à</a:t>
            </a:r>
            <a:r>
              <a:rPr lang="x-none" b="1" u="sng" smtClean="0">
                <a:solidFill>
                  <a:srgbClr val="5F4A41"/>
                </a:solidFill>
              </a:rPr>
              <a:t> la famille </a:t>
            </a:r>
            <a:r>
              <a:rPr lang="x-none" smtClean="0">
                <a:solidFill>
                  <a:srgbClr val="5F4A41"/>
                </a:solidFill>
              </a:rPr>
              <a:t>(ce qui correspond à la tarification de l’échéancier).</a:t>
            </a:r>
            <a:endParaRPr lang="fr-FR" dirty="0" smtClean="0">
              <a:solidFill>
                <a:srgbClr val="5F4A41"/>
              </a:solidFill>
            </a:endParaRPr>
          </a:p>
          <a:p>
            <a:pPr algn="just"/>
            <a:r>
              <a:rPr lang="x-none" smtClean="0">
                <a:solidFill>
                  <a:srgbClr val="5F4A41"/>
                </a:solidFill>
              </a:rPr>
              <a:t> </a:t>
            </a:r>
            <a:endParaRPr lang="fr-FR" dirty="0" smtClean="0">
              <a:solidFill>
                <a:srgbClr val="5F4A41"/>
              </a:solidFill>
            </a:endParaRPr>
          </a:p>
          <a:p>
            <a:pPr algn="just"/>
            <a:r>
              <a:rPr lang="x-none" smtClean="0">
                <a:solidFill>
                  <a:srgbClr val="5F4A41"/>
                </a:solidFill>
              </a:rPr>
              <a:t>Cette nouvelle information n’étant potentiellement pas gérée dans toutes les collectivités, vous pourrez choisir d’activer ou non la gestion de la catégorie de revenus au niveau de l’établissement, dans l’onglet « Prélèvement » en cochant l’option « Gestion de la catégorie de revenus ». Celle-ci est décochée par défaut. </a:t>
            </a:r>
            <a:endParaRPr lang="fr-FR" dirty="0" smtClean="0">
              <a:solidFill>
                <a:srgbClr val="5F4A41"/>
              </a:solidFill>
            </a:endParaRPr>
          </a:p>
          <a:p>
            <a:pPr algn="just"/>
            <a:endParaRPr lang="fr-FR" dirty="0" smtClean="0">
              <a:solidFill>
                <a:srgbClr val="5F4A41"/>
              </a:solidFill>
            </a:endParaRPr>
          </a:p>
          <a:p>
            <a:pPr algn="just"/>
            <a:endParaRPr lang="fr-FR" dirty="0" smtClean="0">
              <a:solidFill>
                <a:srgbClr val="5F4A41"/>
              </a:solidFill>
            </a:endParaRPr>
          </a:p>
          <a:p>
            <a:pPr algn="just"/>
            <a:endParaRPr lang="fr-FR" dirty="0" smtClean="0">
              <a:solidFill>
                <a:srgbClr val="5F4A41"/>
              </a:solidFill>
            </a:endParaRPr>
          </a:p>
          <a:p>
            <a:pPr algn="just"/>
            <a:endParaRPr lang="fr-FR" dirty="0" smtClean="0">
              <a:solidFill>
                <a:srgbClr val="5F4A41"/>
              </a:solidFill>
            </a:endParaRPr>
          </a:p>
          <a:p>
            <a:pPr algn="just"/>
            <a:endParaRPr lang="fr-FR" dirty="0" smtClean="0">
              <a:solidFill>
                <a:srgbClr val="5F4A41"/>
              </a:solidFill>
            </a:endParaRPr>
          </a:p>
          <a:p>
            <a:pPr algn="just"/>
            <a:endParaRPr lang="fr-FR" dirty="0" smtClean="0">
              <a:solidFill>
                <a:srgbClr val="5F4A41"/>
              </a:solidFill>
            </a:endParaRPr>
          </a:p>
          <a:p>
            <a:pPr algn="just"/>
            <a:endParaRPr lang="fr-FR" dirty="0" smtClean="0">
              <a:solidFill>
                <a:srgbClr val="5F4A41"/>
              </a:solidFill>
            </a:endParaRPr>
          </a:p>
          <a:p>
            <a:pPr algn="just"/>
            <a:r>
              <a:rPr lang="fr-FR" dirty="0" smtClean="0">
                <a:solidFill>
                  <a:srgbClr val="5F4A41"/>
                </a:solidFill>
              </a:rPr>
              <a:t>Vous ne pourrez pas cocher cette case tant qu’une fenêtre concernant le prélèvement automatique est ouverte en fond. </a:t>
            </a:r>
          </a:p>
          <a:p>
            <a:endParaRPr lang="fr-FR" dirty="0">
              <a:solidFill>
                <a:srgbClr val="5F4A41"/>
              </a:solidFill>
            </a:endParaRP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26626" name="Object 2"/>
          <p:cNvGraphicFramePr>
            <a:graphicFrameLocks noChangeAspect="1"/>
          </p:cNvGraphicFramePr>
          <p:nvPr/>
        </p:nvGraphicFramePr>
        <p:xfrm>
          <a:off x="1428728" y="3425837"/>
          <a:ext cx="6169025" cy="1789113"/>
        </p:xfrm>
        <a:graphic>
          <a:graphicData uri="http://schemas.openxmlformats.org/presentationml/2006/ole">
            <p:oleObj spid="_x0000_s26626" name="Image bitmap" r:id="rId3" imgW="4180952" imgH="1209524" progId="PBrush">
              <p:embed/>
            </p:oleObj>
          </a:graphicData>
        </a:graphic>
      </p:graphicFrame>
      <p:sp>
        <p:nvSpPr>
          <p:cNvPr id="6" name="Rectangle 5"/>
          <p:cNvSpPr/>
          <p:nvPr/>
        </p:nvSpPr>
        <p:spPr bwMode="auto">
          <a:xfrm>
            <a:off x="4571977" y="4640283"/>
            <a:ext cx="2928958" cy="357190"/>
          </a:xfrm>
          <a:prstGeom prst="rect">
            <a:avLst/>
          </a:prstGeom>
          <a:noFill/>
          <a:ln w="28575" cap="flat" cmpd="sng" algn="ctr">
            <a:solidFill>
              <a:srgbClr val="DF0B2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icrosoft YaHei" charset="-122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0" y="0"/>
            <a:ext cx="8715375" cy="785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indent="449263">
              <a:spcBef>
                <a:spcPts val="1000"/>
              </a:spcBef>
              <a:buClr>
                <a:srgbClr val="5F4A41"/>
              </a:buClr>
              <a:buSzPct val="100000"/>
              <a:buFont typeface="Calibri" pitchFamily="34" charset="0"/>
              <a:buAutoNum type="arabicPeriod" startAt="2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altLang="fr-FR" sz="4000" dirty="0" smtClean="0">
                <a:solidFill>
                  <a:srgbClr val="5F4A41"/>
                </a:solidFill>
                <a:latin typeface="Calibri" pitchFamily="34" charset="0"/>
              </a:rPr>
              <a:t>Gestion de la catégorie des revenus</a:t>
            </a:r>
            <a:endParaRPr lang="fr-FR" altLang="fr-FR" sz="2000" dirty="0">
              <a:solidFill>
                <a:srgbClr val="5F4A41"/>
              </a:solidFill>
              <a:latin typeface="Calibri" pitchFamily="34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643188" y="6156325"/>
            <a:ext cx="5510212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altLang="fr-FR" sz="2000" dirty="0">
                <a:solidFill>
                  <a:srgbClr val="5F4A41"/>
                </a:solidFill>
              </a:rPr>
              <a:t>Equipe de diffusion GFC Montpellier et DAF A3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643188" y="6156325"/>
            <a:ext cx="5510212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altLang="fr-FR" sz="2000" dirty="0">
                <a:solidFill>
                  <a:srgbClr val="5F4A41"/>
                </a:solidFill>
              </a:rPr>
              <a:t>Equipe de diffusion GFC Montpellier et DAF A3</a:t>
            </a: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0"/>
            <a:ext cx="8715375" cy="785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indent="449263">
              <a:spcBef>
                <a:spcPts val="1000"/>
              </a:spcBef>
              <a:buClr>
                <a:srgbClr val="5F4A41"/>
              </a:buClr>
              <a:buSzPct val="100000"/>
              <a:buFont typeface="+mj-lt"/>
              <a:buAutoNum type="arabicPeriod" startAt="3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altLang="fr-FR" sz="4000" dirty="0" smtClean="0">
                <a:solidFill>
                  <a:srgbClr val="5F4A41"/>
                </a:solidFill>
                <a:latin typeface="Calibri" pitchFamily="34" charset="0"/>
              </a:rPr>
              <a:t>Réception des responsables</a:t>
            </a:r>
            <a:endParaRPr lang="fr-FR" altLang="fr-FR" sz="2000" dirty="0">
              <a:solidFill>
                <a:srgbClr val="5F4A41"/>
              </a:solidFill>
              <a:latin typeface="Calibri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57159" y="1000108"/>
            <a:ext cx="850112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5F4A41"/>
                </a:solidFill>
              </a:rPr>
              <a:t>Lorsque la gestion des catégories de revenus est cochée, il est possible de réceptionner à nouveau la liste des élèves et responsables.</a:t>
            </a:r>
          </a:p>
          <a:p>
            <a:r>
              <a:rPr lang="fr-FR" dirty="0" smtClean="0">
                <a:solidFill>
                  <a:srgbClr val="5F4A41"/>
                </a:solidFill>
              </a:rPr>
              <a:t>Dans ce cas, seule la catégorie de revenus est mise à jour. </a:t>
            </a:r>
          </a:p>
          <a:p>
            <a:endParaRPr lang="fr-FR" dirty="0" smtClean="0">
              <a:solidFill>
                <a:srgbClr val="5F4A41"/>
              </a:solidFill>
            </a:endParaRPr>
          </a:p>
          <a:p>
            <a:r>
              <a:rPr lang="fr-FR" dirty="0" smtClean="0">
                <a:solidFill>
                  <a:srgbClr val="5F4A41"/>
                </a:solidFill>
              </a:rPr>
              <a:t>La réception des responsables se fait dans le menu :</a:t>
            </a:r>
          </a:p>
          <a:p>
            <a:r>
              <a:rPr lang="fr-FR" dirty="0" smtClean="0">
                <a:solidFill>
                  <a:srgbClr val="5F4A41"/>
                </a:solidFill>
              </a:rPr>
              <a:t>« Encaissement / Prélèvement auto. / Préparation / réception »</a:t>
            </a:r>
            <a:endParaRPr lang="fr-FR" dirty="0">
              <a:solidFill>
                <a:srgbClr val="5F4A41"/>
              </a:solidFill>
            </a:endParaRPr>
          </a:p>
        </p:txBody>
      </p:sp>
      <p:pic>
        <p:nvPicPr>
          <p:cNvPr id="57346" name="Picture 2" descr="re-recepti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3071810"/>
            <a:ext cx="6228373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643188" y="6156325"/>
            <a:ext cx="5510212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altLang="fr-FR" sz="2000" dirty="0">
                <a:solidFill>
                  <a:srgbClr val="5F4A41"/>
                </a:solidFill>
              </a:rPr>
              <a:t>Equipe de diffusion GFC Montpellier et DAF A3</a:t>
            </a: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0"/>
            <a:ext cx="8715375" cy="785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indent="449263">
              <a:spcBef>
                <a:spcPts val="1000"/>
              </a:spcBef>
              <a:buClr>
                <a:srgbClr val="5F4A41"/>
              </a:buClr>
              <a:buSzPct val="100000"/>
              <a:buFont typeface="+mj-lt"/>
              <a:buAutoNum type="arabicPeriod" startAt="3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altLang="fr-FR" sz="4000" dirty="0" smtClean="0">
                <a:solidFill>
                  <a:srgbClr val="5F4A41"/>
                </a:solidFill>
                <a:latin typeface="Calibri" pitchFamily="34" charset="0"/>
              </a:rPr>
              <a:t>Réception des responsables</a:t>
            </a:r>
            <a:endParaRPr lang="fr-FR" altLang="fr-FR" sz="2000" dirty="0">
              <a:solidFill>
                <a:srgbClr val="5F4A41"/>
              </a:solidFill>
              <a:latin typeface="Calibri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14282" y="1000108"/>
            <a:ext cx="471490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5F4A41"/>
                </a:solidFill>
              </a:rPr>
              <a:t>Dans l’assistant de saisie, renseignez l’établissement concerné par la réception et le dossier où se trouve le fichier de transfert.</a:t>
            </a:r>
          </a:p>
          <a:p>
            <a:endParaRPr lang="fr-FR" dirty="0" smtClean="0">
              <a:solidFill>
                <a:srgbClr val="5F4A41"/>
              </a:solidFill>
            </a:endParaRPr>
          </a:p>
          <a:p>
            <a:endParaRPr lang="fr-FR" dirty="0" smtClean="0">
              <a:solidFill>
                <a:srgbClr val="5F4A41"/>
              </a:solidFill>
            </a:endParaRPr>
          </a:p>
          <a:p>
            <a:endParaRPr lang="fr-FR" dirty="0" smtClean="0">
              <a:solidFill>
                <a:srgbClr val="5F4A41"/>
              </a:solidFill>
            </a:endParaRPr>
          </a:p>
          <a:p>
            <a:endParaRPr lang="fr-FR" dirty="0" smtClean="0">
              <a:solidFill>
                <a:srgbClr val="5F4A41"/>
              </a:solidFill>
            </a:endParaRPr>
          </a:p>
          <a:p>
            <a:endParaRPr lang="fr-FR" dirty="0" smtClean="0">
              <a:solidFill>
                <a:srgbClr val="5F4A41"/>
              </a:solidFill>
            </a:endParaRPr>
          </a:p>
          <a:p>
            <a:r>
              <a:rPr lang="fr-FR" dirty="0" smtClean="0">
                <a:solidFill>
                  <a:srgbClr val="5F4A41"/>
                </a:solidFill>
              </a:rPr>
              <a:t>Comme précédemment lors de la réception, vous avez la possibilité d’imprimer la liste des responsables à réceptionner. </a:t>
            </a:r>
          </a:p>
        </p:txBody>
      </p:sp>
      <p:pic>
        <p:nvPicPr>
          <p:cNvPr id="58370" name="Picture 2" descr="Recption_gfe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90" y="857232"/>
            <a:ext cx="3717849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8371" name="Picture 3" descr="Recption_gfe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90" y="3357563"/>
            <a:ext cx="3712313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hème Office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Thèm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429978</TotalTime>
  <Words>656</Words>
  <Application>Microsoft Office PowerPoint</Application>
  <PresentationFormat>Affichage à l'écran (4:3)</PresentationFormat>
  <Paragraphs>145</Paragraphs>
  <Slides>17</Slides>
  <Notes>7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19" baseType="lpstr">
      <vt:lpstr>Thème Office</vt:lpstr>
      <vt:lpstr>Image bitmap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Dang-van-nha Merryl</dc:creator>
  <cp:lastModifiedBy>Dang-van-nha Merryl</cp:lastModifiedBy>
  <cp:revision>848</cp:revision>
  <cp:lastPrinted>1601-01-01T00:00:00Z</cp:lastPrinted>
  <dcterms:created xsi:type="dcterms:W3CDTF">2013-10-29T09:07:03Z</dcterms:created>
  <dcterms:modified xsi:type="dcterms:W3CDTF">2015-05-13T08:53:04Z</dcterms:modified>
</cp:coreProperties>
</file>