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256" r:id="rId2"/>
    <p:sldId id="267" r:id="rId3"/>
    <p:sldId id="274" r:id="rId4"/>
    <p:sldId id="275" r:id="rId5"/>
    <p:sldId id="360" r:id="rId6"/>
    <p:sldId id="276" r:id="rId7"/>
    <p:sldId id="277" r:id="rId8"/>
    <p:sldId id="280" r:id="rId9"/>
    <p:sldId id="281" r:id="rId10"/>
    <p:sldId id="282" r:id="rId11"/>
    <p:sldId id="355" r:id="rId12"/>
    <p:sldId id="356" r:id="rId13"/>
    <p:sldId id="357" r:id="rId14"/>
    <p:sldId id="359" r:id="rId15"/>
    <p:sldId id="279" r:id="rId16"/>
    <p:sldId id="286" r:id="rId17"/>
    <p:sldId id="287" r:id="rId18"/>
    <p:sldId id="293" r:id="rId19"/>
    <p:sldId id="291" r:id="rId20"/>
    <p:sldId id="290" r:id="rId21"/>
    <p:sldId id="295" r:id="rId22"/>
    <p:sldId id="294" r:id="rId23"/>
    <p:sldId id="351" r:id="rId24"/>
    <p:sldId id="352" r:id="rId25"/>
    <p:sldId id="288" r:id="rId26"/>
    <p:sldId id="296" r:id="rId27"/>
    <p:sldId id="278" r:id="rId28"/>
    <p:sldId id="297" r:id="rId29"/>
    <p:sldId id="301" r:id="rId30"/>
    <p:sldId id="300" r:id="rId31"/>
    <p:sldId id="361" r:id="rId32"/>
    <p:sldId id="303" r:id="rId33"/>
    <p:sldId id="302" r:id="rId34"/>
    <p:sldId id="298" r:id="rId35"/>
    <p:sldId id="363" r:id="rId36"/>
    <p:sldId id="313" r:id="rId37"/>
    <p:sldId id="362" r:id="rId38"/>
    <p:sldId id="312" r:id="rId39"/>
    <p:sldId id="364" r:id="rId40"/>
    <p:sldId id="365" r:id="rId41"/>
    <p:sldId id="311" r:id="rId42"/>
    <p:sldId id="366" r:id="rId43"/>
    <p:sldId id="308" r:id="rId44"/>
    <p:sldId id="314" r:id="rId45"/>
    <p:sldId id="316" r:id="rId46"/>
    <p:sldId id="318" r:id="rId47"/>
    <p:sldId id="310" r:id="rId48"/>
    <p:sldId id="317" r:id="rId49"/>
    <p:sldId id="320" r:id="rId50"/>
    <p:sldId id="304" r:id="rId51"/>
    <p:sldId id="315" r:id="rId52"/>
    <p:sldId id="321" r:id="rId53"/>
    <p:sldId id="319" r:id="rId54"/>
    <p:sldId id="325" r:id="rId55"/>
    <p:sldId id="324" r:id="rId56"/>
    <p:sldId id="367" r:id="rId57"/>
    <p:sldId id="323" r:id="rId58"/>
    <p:sldId id="327" r:id="rId59"/>
    <p:sldId id="368" r:id="rId60"/>
    <p:sldId id="322" r:id="rId61"/>
    <p:sldId id="326" r:id="rId62"/>
    <p:sldId id="330" r:id="rId63"/>
    <p:sldId id="329" r:id="rId64"/>
    <p:sldId id="328" r:id="rId65"/>
    <p:sldId id="332" r:id="rId66"/>
    <p:sldId id="331" r:id="rId67"/>
    <p:sldId id="333" r:id="rId68"/>
    <p:sldId id="335" r:id="rId69"/>
    <p:sldId id="337" r:id="rId70"/>
    <p:sldId id="334" r:id="rId71"/>
    <p:sldId id="369" r:id="rId72"/>
    <p:sldId id="370" r:id="rId73"/>
    <p:sldId id="371" r:id="rId74"/>
    <p:sldId id="372" r:id="rId75"/>
    <p:sldId id="272" r:id="rId76"/>
    <p:sldId id="340" r:id="rId77"/>
    <p:sldId id="347" r:id="rId78"/>
    <p:sldId id="344" r:id="rId79"/>
    <p:sldId id="345" r:id="rId80"/>
    <p:sldId id="348" r:id="rId81"/>
    <p:sldId id="343" r:id="rId82"/>
    <p:sldId id="349" r:id="rId83"/>
    <p:sldId id="346" r:id="rId84"/>
    <p:sldId id="341" r:id="rId85"/>
    <p:sldId id="350" r:id="rId86"/>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initials="B" lastIdx="3" clrIdx="0">
    <p:extLst>
      <p:ext uri="{19B8F6BF-5375-455C-9EA6-DF929625EA0E}">
        <p15:presenceInfo xmlns:p15="http://schemas.microsoft.com/office/powerpoint/2012/main" userId="Ber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08" autoAdjust="0"/>
    <p:restoredTop sz="85258" autoAdjust="0"/>
  </p:normalViewPr>
  <p:slideViewPr>
    <p:cSldViewPr showGuides="1">
      <p:cViewPr varScale="1">
        <p:scale>
          <a:sx n="71" d="100"/>
          <a:sy n="71" d="100"/>
        </p:scale>
        <p:origin x="110" y="6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6" d="100"/>
          <a:sy n="86" d="100"/>
        </p:scale>
        <p:origin x="38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2T22:47:22.774" idx="2">
    <p:pos x="10" y="10"/>
    <p:text>Il y a plusieurs types de marchés publics. On les distingue par leur nature, par leur montant qui induit la procédure à suivre, et par leurs caractéristiques.</p:text>
    <p:extLst>
      <p:ext uri="{C676402C-5697-4E1C-873F-D02D1690AC5C}">
        <p15:threadingInfo xmlns:p15="http://schemas.microsoft.com/office/powerpoint/2012/main" timeZoneBias="-120"/>
      </p:ext>
    </p:extLst>
  </p:cm>
  <p:cm authorId="1" dt="2020-09-22T22:47:38.544" idx="3">
    <p:pos x="170" y="146"/>
    <p:text>Il y a plusieurs types de marchés publics. On les distingue par leur nature, par leur montant qui induit la procédure à suivre, et par leurs caractéristiques.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22T22:47:22.774" idx="2">
    <p:pos x="10" y="10"/>
    <p:text>Il y a plusieurs types de marchés publics. On les distingue par leur nature, par leur montant qui induit la procédure à suivre, et par leurs caractéristiques.</p:text>
    <p:extLst>
      <p:ext uri="{C676402C-5697-4E1C-873F-D02D1690AC5C}">
        <p15:threadingInfo xmlns:p15="http://schemas.microsoft.com/office/powerpoint/2012/main" timeZoneBias="-120"/>
      </p:ext>
    </p:extLst>
  </p:cm>
  <p:cm authorId="1" dt="2020-09-22T22:47:38.544" idx="3">
    <p:pos x="170" y="146"/>
    <p:text>Il y a plusieurs types de marchés publics. On les distingue par leur nature, par leur montant qui induit la procédure à suivre, et par leurs caractéristiques.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22T22:47:22.774" idx="2">
    <p:pos x="10" y="10"/>
    <p:text>Il y a plusieurs types de marchés publics. On les distingue par leur nature, par leur montant qui induit la procédure à suivre, et par leurs caractéristiques.</p:text>
    <p:extLst>
      <p:ext uri="{C676402C-5697-4E1C-873F-D02D1690AC5C}">
        <p15:threadingInfo xmlns:p15="http://schemas.microsoft.com/office/powerpoint/2012/main" timeZoneBias="-120"/>
      </p:ext>
    </p:extLst>
  </p:cm>
  <p:cm authorId="1" dt="2020-09-22T22:47:38.544" idx="3">
    <p:pos x="170" y="146"/>
    <p:text>Il y a plusieurs types de marchés publics. On les distingue par leur nature, par leur montant qui induit la procédure à suivre, et par leurs caractéristiques.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A761C43-90B0-443C-86EC-3C0DD5DA01AA}" type="datetime1">
              <a:rPr lang="fr-FR" smtClean="0"/>
              <a:pPr rtl="0"/>
              <a:t>01/10/2022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fr-FR" smtClean="0"/>
              <a:pPr rtl="0"/>
              <a:t>‹N°›</a:t>
            </a:fld>
            <a:endParaRPr lang="fr-F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F69C82B5-293F-43D8-BDBA-2AB8C5A97E24}" type="datetime1">
              <a:rPr lang="fr-FR" noProof="0" smtClean="0"/>
              <a:pPr rtl="0"/>
              <a:t>01/10/2022</a:t>
            </a:fld>
            <a:endParaRPr lang="fr-FR" noProof="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fr-FR" noProof="0" smtClean="0"/>
              <a:pPr rtl="0"/>
              <a:t>‹N°›</a:t>
            </a:fld>
            <a:endParaRPr lang="fr-FR" noProof="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legifrance.gouv.fr/affichCode.do?idSectionTA=LEGISCTA000037730885&amp;cidTexte=LEGITEXT000037701019"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legifrance.gouv.fr/affichCodeArticle.do;jsessionid=6A859B86BB53662D26996DFCA6EA3CB9.tplgfr33s_3?idArticle=LEGIARTI000037730525&amp;cidTexte=LEGITEXT000037701019&amp;dateTexte=20190401&amp;categorieLien=id&amp;oldAction=&amp;nbResultRech="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legifrance.gouv.fr/affichCodeArticle.do;jsessionid=E06B7B4E929C4F21F2731E65C520F610.tplgfr33s_1?idArticle=LEGIARTI000037729915&amp;cidTexte=LEGITEXT000037701019&amp;dateTexte=20190401&amp;categorieLien=id&amp;oldAction=&amp;nbResultRech="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s://www.legifrance.gouv.fr/affichCodeArticle.do?cidTexte=LEGITEXT000037701019&amp;idArticle=LEGIARTI000037724785&amp;dateTexte=&amp;categorieLien=cid" TargetMode="External"/><Relationship Id="rId4" Type="http://schemas.openxmlformats.org/officeDocument/2006/relationships/hyperlink" Target="https://www.legifrance.gouv.fr/affichCodeArticle.do;jsessionid=CA7C65A144DA7BD11D64950CAEC8A181.tplgfr24s_2?idArticle=LEGIARTI000037730881&amp;cidTexte=LEGITEXT000037701019&amp;dateTexte=20190401"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37703841&amp;cidTexte=LEGITEXT000037701019&amp;dateTexte=20190401"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a:t>
            </a:fld>
            <a:endParaRPr lang="fr-FR"/>
          </a:p>
        </p:txBody>
      </p:sp>
    </p:spTree>
    <p:extLst>
      <p:ext uri="{BB962C8B-B14F-4D97-AF65-F5344CB8AC3E}">
        <p14:creationId xmlns:p14="http://schemas.microsoft.com/office/powerpoint/2010/main" val="310636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16</a:t>
            </a:fld>
            <a:endParaRPr lang="fr-FR" noProof="0"/>
          </a:p>
        </p:txBody>
      </p:sp>
    </p:spTree>
    <p:extLst>
      <p:ext uri="{BB962C8B-B14F-4D97-AF65-F5344CB8AC3E}">
        <p14:creationId xmlns:p14="http://schemas.microsoft.com/office/powerpoint/2010/main" val="276459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17</a:t>
            </a:fld>
            <a:endParaRPr lang="fr-FR" noProof="0"/>
          </a:p>
        </p:txBody>
      </p:sp>
    </p:spTree>
    <p:extLst>
      <p:ext uri="{BB962C8B-B14F-4D97-AF65-F5344CB8AC3E}">
        <p14:creationId xmlns:p14="http://schemas.microsoft.com/office/powerpoint/2010/main" val="259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Le montant annuel estimé du besoin est déterminé dans les conditions suivantes, quel que soit le nombre d'opérateurs économiques auxquels il est fait appel et quel que soit le nombre de marchés à passer. </a:t>
            </a:r>
          </a:p>
          <a:p>
            <a:r>
              <a:rPr lang="fr-FR" sz="1200" kern="1200" dirty="0" smtClean="0">
                <a:solidFill>
                  <a:schemeClr val="tx2"/>
                </a:solidFill>
                <a:effectLst/>
                <a:latin typeface="+mn-lt"/>
                <a:ea typeface="+mn-ea"/>
                <a:cs typeface="+mn-cs"/>
              </a:rPr>
              <a:t>1° En ce qui concerne les travaux, sont prises en compte la valeur globale des travaux se rapportant à une opération portant sur un ou plusieurs ouvrages ainsi que la valeur des fournitures nécessaires à leur réalisation que le pouvoir adjudicateur met à disposition des opérateurs. Il y a opération de travaux lorsque le pouvoir adjudicateur prend la décision de mettre en </a:t>
            </a:r>
            <a:r>
              <a:rPr lang="fr-FR" sz="1200" kern="1200" dirty="0" err="1" smtClean="0">
                <a:solidFill>
                  <a:schemeClr val="tx2"/>
                </a:solidFill>
                <a:effectLst/>
                <a:latin typeface="+mn-lt"/>
                <a:ea typeface="+mn-ea"/>
                <a:cs typeface="+mn-cs"/>
              </a:rPr>
              <a:t>oeuvre</a:t>
            </a:r>
            <a:r>
              <a:rPr lang="fr-FR" sz="1200" kern="1200" dirty="0" smtClean="0">
                <a:solidFill>
                  <a:schemeClr val="tx2"/>
                </a:solidFill>
                <a:effectLst/>
                <a:latin typeface="+mn-lt"/>
                <a:ea typeface="+mn-ea"/>
                <a:cs typeface="+mn-cs"/>
              </a:rPr>
              <a:t>, dans une période de temps et un périmètre limité, un ensemble de travaux caractérisé par son unité fonctionnelle, technique ou économique. </a:t>
            </a:r>
          </a:p>
          <a:p>
            <a:r>
              <a:rPr lang="fr-FR" sz="1200" kern="1200" dirty="0" smtClean="0">
                <a:solidFill>
                  <a:schemeClr val="tx2"/>
                </a:solidFill>
                <a:effectLst/>
                <a:latin typeface="+mn-lt"/>
                <a:ea typeface="+mn-ea"/>
                <a:cs typeface="+mn-cs"/>
              </a:rPr>
              <a:t>2° En ce qui concerne les fournitures et les services, il est procédé à une estimation de la valeur totale des fournitures ou des services qui peuvent être considérés comme homogènes soit en raison de leurs caractéristiques propres, soit parce qu'ils constituent une unité fonctionnelle.</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18</a:t>
            </a:fld>
            <a:endParaRPr lang="fr-FR" noProof="0"/>
          </a:p>
        </p:txBody>
      </p:sp>
    </p:spTree>
    <p:extLst>
      <p:ext uri="{BB962C8B-B14F-4D97-AF65-F5344CB8AC3E}">
        <p14:creationId xmlns:p14="http://schemas.microsoft.com/office/powerpoint/2010/main" val="212461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19</a:t>
            </a:fld>
            <a:endParaRPr lang="fr-FR" noProof="0"/>
          </a:p>
        </p:txBody>
      </p:sp>
    </p:spTree>
    <p:extLst>
      <p:ext uri="{BB962C8B-B14F-4D97-AF65-F5344CB8AC3E}">
        <p14:creationId xmlns:p14="http://schemas.microsoft.com/office/powerpoint/2010/main" val="38221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Lorsqu’il s’agit pour l’acheteur d’acquérir des services ou des fournitures répondant à des besoins ponctuels, il doit procéder à l’estimation de la totalité des prestations concernées sur toute la durée du marché public. En revanche, lorsqu’il s’agit de répondre à des besoins récurrents, l’article R. 2121-7 du code (marchés publics classiques) prévoit deux méthodes de calcul de la valeur estimée du besoin. Ainsi, l’acheteur peut tout d’abord se référer au montant hors taxe des prestations exécutées au cours des douze mois précédents ou en fin d’exercice budgétaire, tout en tenant compte des évolutions du besoin susceptible d’intervenir au cours des douze mois qui suivent la conclusion du marché public. Ces deux méthodes permettent à l’acheteur de calculer la base de la valeur estimée du besoin. Dès lors qu’il s’agit d’achat récurrent, cette base ne peut être divisée par la durée du marché public si celle-ci est inférieure à un an sauf à caractériser un fractionnement irrégulier du marché public. Si la durée du marché public est supérieure à un an, la base en question doit être multipliée par la durée du marché public.</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20</a:t>
            </a:fld>
            <a:endParaRPr lang="fr-FR" noProof="0"/>
          </a:p>
        </p:txBody>
      </p:sp>
    </p:spTree>
    <p:extLst>
      <p:ext uri="{BB962C8B-B14F-4D97-AF65-F5344CB8AC3E}">
        <p14:creationId xmlns:p14="http://schemas.microsoft.com/office/powerpoint/2010/main" val="195489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21</a:t>
            </a:fld>
            <a:endParaRPr lang="fr-FR" noProof="0"/>
          </a:p>
        </p:txBody>
      </p:sp>
    </p:spTree>
    <p:extLst>
      <p:ext uri="{BB962C8B-B14F-4D97-AF65-F5344CB8AC3E}">
        <p14:creationId xmlns:p14="http://schemas.microsoft.com/office/powerpoint/2010/main" val="159872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L’acheteur peut être contraint de recourir à un marché non-alloti (lot unique), dans des hypothèses limitativement énumérées. Le recours au marché non-alloti s’avère tout d’abord possible lorsque l’objet du marché ne permet pas l’identification de prestations distinctes. Des prestations sont considérées comme distinctes lorsque celles-ci : </a:t>
            </a:r>
          </a:p>
          <a:p>
            <a:r>
              <a:rPr lang="fr-FR" sz="1200" kern="1200" dirty="0" smtClean="0">
                <a:solidFill>
                  <a:schemeClr val="tx2"/>
                </a:solidFill>
                <a:effectLst/>
                <a:latin typeface="+mn-lt"/>
                <a:ea typeface="+mn-ea"/>
                <a:cs typeface="+mn-cs"/>
              </a:rPr>
              <a:t>- soit, sont d’une nature différente et répondent à des besoins dissociables ; </a:t>
            </a:r>
          </a:p>
          <a:p>
            <a:r>
              <a:rPr lang="fr-FR" sz="1200" kern="1200" dirty="0" smtClean="0">
                <a:solidFill>
                  <a:schemeClr val="tx2"/>
                </a:solidFill>
                <a:effectLst/>
                <a:latin typeface="+mn-lt"/>
                <a:ea typeface="+mn-ea"/>
                <a:cs typeface="+mn-cs"/>
              </a:rPr>
              <a:t>- soit, tout en étant de nature identique, peuvent être considérées comme distinctes en raison de la répartition géographique des sites objet de ces prestations. </a:t>
            </a:r>
          </a:p>
          <a:p>
            <a:r>
              <a:rPr lang="fr-FR" sz="1200" kern="1200" dirty="0" smtClean="0">
                <a:solidFill>
                  <a:schemeClr val="tx2"/>
                </a:solidFill>
                <a:effectLst/>
                <a:latin typeface="+mn-lt"/>
                <a:ea typeface="+mn-ea"/>
                <a:cs typeface="+mn-cs"/>
              </a:rPr>
              <a:t>L’article L.2113-11 du code de la commande publique prévoit également une série d’exceptions possibles à l’obligation d’allotissement, que l’on soit ou non en présence de prestations distinctes : </a:t>
            </a:r>
          </a:p>
          <a:p>
            <a:r>
              <a:rPr lang="fr-FR" sz="1200" kern="1200" dirty="0" smtClean="0">
                <a:solidFill>
                  <a:schemeClr val="tx2"/>
                </a:solidFill>
                <a:effectLst/>
                <a:latin typeface="+mn-lt"/>
                <a:ea typeface="+mn-ea"/>
                <a:cs typeface="+mn-cs"/>
              </a:rPr>
              <a:t>- soit, lorsque les acheteurs ne sont pas en mesure d’assurer par eux-mêmes les missions d’organisation, de pilotage et de coordination ;</a:t>
            </a:r>
          </a:p>
          <a:p>
            <a:r>
              <a:rPr lang="fr-FR" sz="1200" kern="1200" dirty="0" smtClean="0">
                <a:solidFill>
                  <a:schemeClr val="tx2"/>
                </a:solidFill>
                <a:effectLst/>
                <a:latin typeface="+mn-lt"/>
                <a:ea typeface="+mn-ea"/>
                <a:cs typeface="+mn-cs"/>
              </a:rPr>
              <a:t>- soit, lorsque la dévolution en lots séparés est de nature à restreindre la concurrence ; </a:t>
            </a:r>
          </a:p>
          <a:p>
            <a:r>
              <a:rPr lang="fr-FR" sz="1200" kern="1200" dirty="0" smtClean="0">
                <a:solidFill>
                  <a:schemeClr val="tx2"/>
                </a:solidFill>
                <a:effectLst/>
                <a:latin typeface="+mn-lt"/>
                <a:ea typeface="+mn-ea"/>
                <a:cs typeface="+mn-cs"/>
              </a:rPr>
              <a:t>- ou enfin, lorsque la dévolution risque de rendre techniquement difficile ou financièrement plus coûteuse l’exécution des prestations ; ce peut être le cas par exemple pour la fourniture de photocopieurs et leur maintenance ultérieure.</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22</a:t>
            </a:fld>
            <a:endParaRPr lang="fr-FR" noProof="0"/>
          </a:p>
        </p:txBody>
      </p:sp>
    </p:spTree>
    <p:extLst>
      <p:ext uri="{BB962C8B-B14F-4D97-AF65-F5344CB8AC3E}">
        <p14:creationId xmlns:p14="http://schemas.microsoft.com/office/powerpoint/2010/main" val="103884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25</a:t>
            </a:fld>
            <a:endParaRPr lang="fr-FR" noProof="0"/>
          </a:p>
        </p:txBody>
      </p:sp>
    </p:spTree>
    <p:extLst>
      <p:ext uri="{BB962C8B-B14F-4D97-AF65-F5344CB8AC3E}">
        <p14:creationId xmlns:p14="http://schemas.microsoft.com/office/powerpoint/2010/main" val="290137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27</a:t>
            </a:fld>
            <a:endParaRPr lang="fr-FR" noProof="0"/>
          </a:p>
        </p:txBody>
      </p:sp>
    </p:spTree>
    <p:extLst>
      <p:ext uri="{BB962C8B-B14F-4D97-AF65-F5344CB8AC3E}">
        <p14:creationId xmlns:p14="http://schemas.microsoft.com/office/powerpoint/2010/main" val="2759025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28</a:t>
            </a:fld>
            <a:endParaRPr lang="fr-FR" noProof="0"/>
          </a:p>
        </p:txBody>
      </p:sp>
    </p:spTree>
    <p:extLst>
      <p:ext uri="{BB962C8B-B14F-4D97-AF65-F5344CB8AC3E}">
        <p14:creationId xmlns:p14="http://schemas.microsoft.com/office/powerpoint/2010/main" val="101461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a:t>
            </a:fld>
            <a:endParaRPr lang="fr-FR"/>
          </a:p>
        </p:txBody>
      </p:sp>
    </p:spTree>
    <p:extLst>
      <p:ext uri="{BB962C8B-B14F-4D97-AF65-F5344CB8AC3E}">
        <p14:creationId xmlns:p14="http://schemas.microsoft.com/office/powerpoint/2010/main" val="3338851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 A noter que ce seuil de dispense de procédure a été relevé à 90 000 euros HT pour les marchés publics de fourniture de livres non scolaires passés par les établissements scolaires.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Pour ces achats, les acheteurs ne sont soumis qu’à l’obligation, de bon sens, de veiller à assurer une utilisation optimale des deniers publics, c'est-à-dire d’acheter de manière pertinente en sollicitant, s’il y a lieu, différents prestataires (devis, catalogues, recherche internet, etc…).. Toutefois, si l’acheteur estime nécessaire de procéder à une mise en concurrence, ces marchés publics sont soumis aux dispositions applicables aux marchés à procédure adaptée au-delà de 40 0000 €.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29</a:t>
            </a:fld>
            <a:endParaRPr lang="fr-FR" noProof="0"/>
          </a:p>
        </p:txBody>
      </p:sp>
    </p:spTree>
    <p:extLst>
      <p:ext uri="{BB962C8B-B14F-4D97-AF65-F5344CB8AC3E}">
        <p14:creationId xmlns:p14="http://schemas.microsoft.com/office/powerpoint/2010/main" val="123572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30</a:t>
            </a:fld>
            <a:endParaRPr lang="fr-FR" noProof="0"/>
          </a:p>
        </p:txBody>
      </p:sp>
    </p:spTree>
    <p:extLst>
      <p:ext uri="{BB962C8B-B14F-4D97-AF65-F5344CB8AC3E}">
        <p14:creationId xmlns:p14="http://schemas.microsoft.com/office/powerpoint/2010/main" val="3915644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La question a pu se poser de savoir s’il était possible de passer des accords-cadres (s’exécutant sous forme de marchés subséquents ou par émission de bons de commande) en procédure adaptée. L’acheteur fera alors attention à prévoir un maximum. En effet, les accords-cadres sans maximum (en montant ou en quantité) sont réputés être des marchés publics destinés à répondre à des besoins d’un montant estimé supérieur aux seuils des procédures formalisées.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32</a:t>
            </a:fld>
            <a:endParaRPr lang="fr-FR" noProof="0"/>
          </a:p>
        </p:txBody>
      </p:sp>
    </p:spTree>
    <p:extLst>
      <p:ext uri="{BB962C8B-B14F-4D97-AF65-F5344CB8AC3E}">
        <p14:creationId xmlns:p14="http://schemas.microsoft.com/office/powerpoint/2010/main" val="85594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33</a:t>
            </a:fld>
            <a:endParaRPr lang="fr-FR" noProof="0"/>
          </a:p>
        </p:txBody>
      </p:sp>
    </p:spTree>
    <p:extLst>
      <p:ext uri="{BB962C8B-B14F-4D97-AF65-F5344CB8AC3E}">
        <p14:creationId xmlns:p14="http://schemas.microsoft.com/office/powerpoint/2010/main" val="1957804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34</a:t>
            </a:fld>
            <a:endParaRPr lang="fr-FR" noProof="0"/>
          </a:p>
        </p:txBody>
      </p:sp>
    </p:spTree>
    <p:extLst>
      <p:ext uri="{BB962C8B-B14F-4D97-AF65-F5344CB8AC3E}">
        <p14:creationId xmlns:p14="http://schemas.microsoft.com/office/powerpoint/2010/main" val="3647001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35</a:t>
            </a:fld>
            <a:endParaRPr lang="fr-FR"/>
          </a:p>
        </p:txBody>
      </p:sp>
    </p:spTree>
    <p:extLst>
      <p:ext uri="{BB962C8B-B14F-4D97-AF65-F5344CB8AC3E}">
        <p14:creationId xmlns:p14="http://schemas.microsoft.com/office/powerpoint/2010/main" val="2213072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A noter que la définition du besoin ne doit en aucun cas limiter la concurrence (en exigeant par exemple une marque) ou être un copier-coller d’un devis précédemment reçu. Les prestations peuvent être définies soit par référence à des normes soit en termes de performances ou d’exigences fonctionnelles (articles R.2111-4, R.2111-5, R.2111-9 et R.2111-10 et articles R.2311-2, R.2311-4, R.2311-5 et R.2311-6 du CCP). Une définition des besoins par référence aux résultats des prestations souhaitées par l’acheteur peut suffire. Les finalités exprimées par l’acheteur permettent à l’entreprise spécialisée de proposer une offre adaptée à ses besoins. </a:t>
            </a:r>
          </a:p>
          <a:p>
            <a:r>
              <a:rPr lang="fr-FR" sz="1200" kern="1200" dirty="0" smtClean="0">
                <a:solidFill>
                  <a:schemeClr val="tx2"/>
                </a:solidFill>
                <a:effectLst/>
                <a:latin typeface="+mn-lt"/>
                <a:ea typeface="+mn-ea"/>
                <a:cs typeface="+mn-cs"/>
              </a:rPr>
              <a:t>Exemple : pour un marché public d’imprimantes, la détermination de la finalité de l’achat (impression de documents en noir et blanc avec recto-verso), de sa fréquence d’utilisation (capacité d’impression de 1 000 pages par jour) et de la quantité voulue (une imprimante par service), dans la lettre de consultation envoyée par l’acheteur peut suffire, sans qu’il soit besoin de préciser toutes les spécifications techniques.</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36</a:t>
            </a:fld>
            <a:endParaRPr lang="fr-FR" noProof="0"/>
          </a:p>
        </p:txBody>
      </p:sp>
    </p:spTree>
    <p:extLst>
      <p:ext uri="{BB962C8B-B14F-4D97-AF65-F5344CB8AC3E}">
        <p14:creationId xmlns:p14="http://schemas.microsoft.com/office/powerpoint/2010/main" val="3327342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37</a:t>
            </a:fld>
            <a:endParaRPr lang="fr-FR" noProof="0"/>
          </a:p>
        </p:txBody>
      </p:sp>
    </p:spTree>
    <p:extLst>
      <p:ext uri="{BB962C8B-B14F-4D97-AF65-F5344CB8AC3E}">
        <p14:creationId xmlns:p14="http://schemas.microsoft.com/office/powerpoint/2010/main" val="265509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38</a:t>
            </a:fld>
            <a:endParaRPr lang="fr-FR" noProof="0"/>
          </a:p>
        </p:txBody>
      </p:sp>
    </p:spTree>
    <p:extLst>
      <p:ext uri="{BB962C8B-B14F-4D97-AF65-F5344CB8AC3E}">
        <p14:creationId xmlns:p14="http://schemas.microsoft.com/office/powerpoint/2010/main" val="374219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39</a:t>
            </a:fld>
            <a:endParaRPr lang="fr-FR" noProof="0"/>
          </a:p>
        </p:txBody>
      </p:sp>
    </p:spTree>
    <p:extLst>
      <p:ext uri="{BB962C8B-B14F-4D97-AF65-F5344CB8AC3E}">
        <p14:creationId xmlns:p14="http://schemas.microsoft.com/office/powerpoint/2010/main" val="236123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a:t>
            </a:fld>
            <a:endParaRPr lang="fr-FR"/>
          </a:p>
        </p:txBody>
      </p:sp>
    </p:spTree>
    <p:extLst>
      <p:ext uri="{BB962C8B-B14F-4D97-AF65-F5344CB8AC3E}">
        <p14:creationId xmlns:p14="http://schemas.microsoft.com/office/powerpoint/2010/main" val="1082587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40</a:t>
            </a:fld>
            <a:endParaRPr lang="fr-FR" noProof="0"/>
          </a:p>
        </p:txBody>
      </p:sp>
    </p:spTree>
    <p:extLst>
      <p:ext uri="{BB962C8B-B14F-4D97-AF65-F5344CB8AC3E}">
        <p14:creationId xmlns:p14="http://schemas.microsoft.com/office/powerpoint/2010/main" val="2866314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41</a:t>
            </a:fld>
            <a:endParaRPr lang="fr-FR" noProof="0"/>
          </a:p>
        </p:txBody>
      </p:sp>
    </p:spTree>
    <p:extLst>
      <p:ext uri="{BB962C8B-B14F-4D97-AF65-F5344CB8AC3E}">
        <p14:creationId xmlns:p14="http://schemas.microsoft.com/office/powerpoint/2010/main" val="977622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42</a:t>
            </a:fld>
            <a:endParaRPr lang="fr-FR" noProof="0"/>
          </a:p>
        </p:txBody>
      </p:sp>
    </p:spTree>
    <p:extLst>
      <p:ext uri="{BB962C8B-B14F-4D97-AF65-F5344CB8AC3E}">
        <p14:creationId xmlns:p14="http://schemas.microsoft.com/office/powerpoint/2010/main" val="4000443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43</a:t>
            </a:fld>
            <a:endParaRPr lang="fr-FR" noProof="0"/>
          </a:p>
        </p:txBody>
      </p:sp>
    </p:spTree>
    <p:extLst>
      <p:ext uri="{BB962C8B-B14F-4D97-AF65-F5344CB8AC3E}">
        <p14:creationId xmlns:p14="http://schemas.microsoft.com/office/powerpoint/2010/main" val="2359265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44</a:t>
            </a:fld>
            <a:endParaRPr lang="fr-FR" noProof="0"/>
          </a:p>
        </p:txBody>
      </p:sp>
    </p:spTree>
    <p:extLst>
      <p:ext uri="{BB962C8B-B14F-4D97-AF65-F5344CB8AC3E}">
        <p14:creationId xmlns:p14="http://schemas.microsoft.com/office/powerpoint/2010/main" val="3542386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L’urgence impérieuse doit rendre impossible le respect des délais normaux, y compris les délais réduits pour cause d'urgence simple. Par exemple, peut constituer un cas d’urgence impérieuse les interventions immédiates faisant suite à une tempête, la rupture d’une digue… changer un photocopieur ou acheter l’appareil pédagogique que réclame un professeur pour son cours de la semaine prochaine ne sont pas une urgence impérieuse. </a:t>
            </a:r>
          </a:p>
          <a:p>
            <a:r>
              <a:rPr lang="fr-FR" sz="1200" kern="1200" dirty="0" smtClean="0">
                <a:solidFill>
                  <a:schemeClr val="tx2"/>
                </a:solidFill>
                <a:effectLst/>
                <a:latin typeface="+mn-lt"/>
                <a:ea typeface="+mn-ea"/>
                <a:cs typeface="+mn-cs"/>
              </a:rPr>
              <a:t>Quant à l’urgence simple, elle permet principalement de raccourcir les délais normaux de consultation. Souvent (trop) l’ordonnateur prétextera le caractère urgent d’un achat pour justifier de ne pas respecter le code des marchés publics et les obligations de publicité et de mise en concurrence. Or, la jurisprudence fait bien la distinction entre l’imprévoyance et la réelle urgence. L’article </a:t>
            </a:r>
            <a:r>
              <a:rPr lang="fr-FR" sz="1200" u="none" strike="noStrike" kern="1200" dirty="0" smtClean="0">
                <a:solidFill>
                  <a:schemeClr val="tx2"/>
                </a:solidFill>
                <a:effectLst/>
                <a:latin typeface="+mn-lt"/>
                <a:ea typeface="+mn-ea"/>
                <a:cs typeface="+mn-cs"/>
                <a:hlinkClick r:id="rId3"/>
              </a:rPr>
              <a:t>R.2122-1</a:t>
            </a:r>
            <a:r>
              <a:rPr lang="fr-FR" sz="1200" kern="1200" dirty="0" smtClean="0">
                <a:solidFill>
                  <a:schemeClr val="tx2"/>
                </a:solidFill>
                <a:effectLst/>
                <a:latin typeface="+mn-lt"/>
                <a:ea typeface="+mn-ea"/>
                <a:cs typeface="+mn-cs"/>
              </a:rPr>
              <a:t> prévoit que « </a:t>
            </a:r>
            <a:r>
              <a:rPr lang="fr-FR" sz="1200" i="1" kern="1200" dirty="0" smtClean="0">
                <a:solidFill>
                  <a:schemeClr val="tx2"/>
                </a:solidFill>
                <a:effectLst/>
                <a:latin typeface="+mn-lt"/>
                <a:ea typeface="+mn-ea"/>
                <a:cs typeface="+mn-cs"/>
              </a:rPr>
              <a:t>l'acheteur peut passer un marché sans publicité ni mise en concurrence préalables lorsqu'une urgence impérieuse résultant de circonstances extérieures et qu'il ne pouvait pas prévoir ne permet pas de respecter les délais minimaux exigés par les procédures formalisées (…). Le marché est limité aux prestations strictement nécessaires pour faire face à la situation d'urgence</a:t>
            </a:r>
            <a:r>
              <a:rPr lang="fr-FR" sz="1200" kern="1200" dirty="0" smtClean="0">
                <a:solidFill>
                  <a:schemeClr val="tx2"/>
                </a:solidFill>
                <a:effectLst/>
                <a:latin typeface="+mn-lt"/>
                <a:ea typeface="+mn-ea"/>
                <a:cs typeface="+mn-cs"/>
              </a:rPr>
              <a:t> ».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45</a:t>
            </a:fld>
            <a:endParaRPr lang="fr-FR" noProof="0"/>
          </a:p>
        </p:txBody>
      </p:sp>
    </p:spTree>
    <p:extLst>
      <p:ext uri="{BB962C8B-B14F-4D97-AF65-F5344CB8AC3E}">
        <p14:creationId xmlns:p14="http://schemas.microsoft.com/office/powerpoint/2010/main" val="441627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46</a:t>
            </a:fld>
            <a:endParaRPr lang="fr-FR" noProof="0"/>
          </a:p>
        </p:txBody>
      </p:sp>
    </p:spTree>
    <p:extLst>
      <p:ext uri="{BB962C8B-B14F-4D97-AF65-F5344CB8AC3E}">
        <p14:creationId xmlns:p14="http://schemas.microsoft.com/office/powerpoint/2010/main" val="3892180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Attention cependant : si le site de l’AJI est reconnu par la plupart des fournisseurs habituels des établissements scolaires, il ne sera pas pertinent pour toutes les demandes. C’est le sens de la jurisprudence CAA Nantes 30/09/14 : </a:t>
            </a:r>
            <a:r>
              <a:rPr lang="fr-FR" sz="1200" i="1" kern="1200" dirty="0" smtClean="0">
                <a:solidFill>
                  <a:schemeClr val="tx2"/>
                </a:solidFill>
                <a:effectLst/>
                <a:latin typeface="+mn-lt"/>
                <a:ea typeface="+mn-ea"/>
                <a:cs typeface="+mn-cs"/>
              </a:rPr>
              <a:t>« Considérant que le lycée agricole public de Loir-et-Cher, qui propose à ses élèves une option " hippologie-équitation ", a engagé une procédure en vue de conclure un marché de prestations de service ayant pour objet : " l'initiation et l'enseignement de l'équitation du galop 1 à 7, l'enseignement des connaissances d'accompagnement (équitation théorique et soins), le suivi personnalisé des élèves et l'évaluation des élèves sous la responsabilité pédagogique des enseignants en éducation physique et sportive du lycée " ; que l'avis d'appel à candidatures a été publié sur le module " marchés publics " du site internet de l'association " AJI-Gestion pour l'éducation ", association professionnelle nationale des personnels d'intendance des établissements publics d'enseignement français ; que si cette forme de publicité peut être regardée comme adaptée pour les marchés relatifs à la satisfaction des besoins usuels des établissements d'enseignement, elle est insuffisante pour répondre aux exigences résultant des principes fondamentaux de la commande publique sus-rappelés, lorsque, comme en l'espèce, les prestations recherchées présentent un caractère spécifique, et ne peuvent être satisfaites que par des structures spécialisées implantées dans une aire géographique réduite et qui ne constituent pas des interlocuteurs habituels des établissements ; qu'il s'ensuit que l'EARL </a:t>
            </a:r>
            <a:r>
              <a:rPr lang="fr-FR" sz="1200" i="1" kern="1200" dirty="0" err="1" smtClean="0">
                <a:solidFill>
                  <a:schemeClr val="tx2"/>
                </a:solidFill>
                <a:effectLst/>
                <a:latin typeface="+mn-lt"/>
                <a:ea typeface="+mn-ea"/>
                <a:cs typeface="+mn-cs"/>
              </a:rPr>
              <a:t>Naveil</a:t>
            </a:r>
            <a:r>
              <a:rPr lang="fr-FR" sz="1200" i="1" kern="1200" dirty="0" smtClean="0">
                <a:solidFill>
                  <a:schemeClr val="tx2"/>
                </a:solidFill>
                <a:effectLst/>
                <a:latin typeface="+mn-lt"/>
                <a:ea typeface="+mn-ea"/>
                <a:cs typeface="+mn-cs"/>
              </a:rPr>
              <a:t> Equitation est fondée à soutenir que, pour ce motif, le contrat litigieux a été conclu au terme d'une procédure irrégulière »</a:t>
            </a:r>
            <a:r>
              <a:rPr lang="fr-FR" sz="1200" kern="1200" dirty="0" smtClean="0">
                <a:solidFill>
                  <a:schemeClr val="tx2"/>
                </a:solidFill>
                <a:effectLst/>
                <a:latin typeface="+mn-lt"/>
                <a:ea typeface="+mn-ea"/>
                <a:cs typeface="+mn-cs"/>
              </a:rPr>
              <a:t> .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47</a:t>
            </a:fld>
            <a:endParaRPr lang="fr-FR" noProof="0"/>
          </a:p>
        </p:txBody>
      </p:sp>
    </p:spTree>
    <p:extLst>
      <p:ext uri="{BB962C8B-B14F-4D97-AF65-F5344CB8AC3E}">
        <p14:creationId xmlns:p14="http://schemas.microsoft.com/office/powerpoint/2010/main" val="2408322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48</a:t>
            </a:fld>
            <a:endParaRPr lang="fr-FR" noProof="0"/>
          </a:p>
        </p:txBody>
      </p:sp>
    </p:spTree>
    <p:extLst>
      <p:ext uri="{BB962C8B-B14F-4D97-AF65-F5344CB8AC3E}">
        <p14:creationId xmlns:p14="http://schemas.microsoft.com/office/powerpoint/2010/main" val="4195427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49</a:t>
            </a:fld>
            <a:endParaRPr lang="fr-FR" noProof="0"/>
          </a:p>
        </p:txBody>
      </p:sp>
    </p:spTree>
    <p:extLst>
      <p:ext uri="{BB962C8B-B14F-4D97-AF65-F5344CB8AC3E}">
        <p14:creationId xmlns:p14="http://schemas.microsoft.com/office/powerpoint/2010/main" val="28453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a:t>
            </a:fld>
            <a:endParaRPr lang="fr-FR"/>
          </a:p>
        </p:txBody>
      </p:sp>
    </p:spTree>
    <p:extLst>
      <p:ext uri="{BB962C8B-B14F-4D97-AF65-F5344CB8AC3E}">
        <p14:creationId xmlns:p14="http://schemas.microsoft.com/office/powerpoint/2010/main" val="648607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50</a:t>
            </a:fld>
            <a:endParaRPr lang="fr-FR"/>
          </a:p>
        </p:txBody>
      </p:sp>
    </p:spTree>
    <p:extLst>
      <p:ext uri="{BB962C8B-B14F-4D97-AF65-F5344CB8AC3E}">
        <p14:creationId xmlns:p14="http://schemas.microsoft.com/office/powerpoint/2010/main" val="178995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Un délai de 15 jours pour un MAPA sans difficulté particulière, sans visite sur place nécessaire et ne nécessitant pas d’étude particulière du candidat, est un minimum. En cas de visite sur place (installation d’une plonge au SRH par exemple) un délai de 4 semaines est plus adapté. En règle général 3 semaines sera un choix judicieux (bien entendu ce délai n’englobe pas de vacances où personne n’est disponible dans l’établissement pour répondre aux éventuelles questions des candidats).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Le délai de remise des plis est calculé à compter de la date de publication de l’avis de marché et non à compter de la date d’envoi à l’organe assurant la publicité. Bien entendu quel que soit la transmission de votre demande, le même délai devra être strictement le même pour tous les candidats potentiels ; ainsi, si outre la publication sur un site vous contactez des fournisseurs par mail, le délai de communication du marché et de retour devront être identiques ; un envoi étalé dans le temps d’une demande de devis serait susceptible de rompre l’égalité de traitement des candidats.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51</a:t>
            </a:fld>
            <a:endParaRPr lang="fr-FR" noProof="0"/>
          </a:p>
        </p:txBody>
      </p:sp>
    </p:spTree>
    <p:extLst>
      <p:ext uri="{BB962C8B-B14F-4D97-AF65-F5344CB8AC3E}">
        <p14:creationId xmlns:p14="http://schemas.microsoft.com/office/powerpoint/2010/main" val="3066904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52</a:t>
            </a:fld>
            <a:endParaRPr lang="fr-FR" noProof="0"/>
          </a:p>
        </p:txBody>
      </p:sp>
    </p:spTree>
    <p:extLst>
      <p:ext uri="{BB962C8B-B14F-4D97-AF65-F5344CB8AC3E}">
        <p14:creationId xmlns:p14="http://schemas.microsoft.com/office/powerpoint/2010/main" val="3394679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53</a:t>
            </a:fld>
            <a:endParaRPr lang="fr-FR" noProof="0"/>
          </a:p>
        </p:txBody>
      </p:sp>
    </p:spTree>
    <p:extLst>
      <p:ext uri="{BB962C8B-B14F-4D97-AF65-F5344CB8AC3E}">
        <p14:creationId xmlns:p14="http://schemas.microsoft.com/office/powerpoint/2010/main" val="3089717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Ces critères sont indiqués dans les documents de la consultation et ne sont plus modifiés ensuite. Ils s'appliquent aussi aux variantes proposées. </a:t>
            </a:r>
          </a:p>
          <a:p>
            <a:r>
              <a:rPr lang="fr-FR" sz="1200" kern="1200" dirty="0" smtClean="0">
                <a:solidFill>
                  <a:schemeClr val="tx2"/>
                </a:solidFill>
                <a:effectLst/>
                <a:latin typeface="+mn-lt"/>
                <a:ea typeface="+mn-ea"/>
                <a:cs typeface="+mn-cs"/>
              </a:rPr>
              <a:t>Une jurisprudence précise que les critères doivent aussi être indiqués, même pour un MAPA ayant fait l’objet de demande de devis.</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En procédure adaptée, l’expérience du candidat peut être un critère d’attribution des offres. Sa prise en compte doit néanmoins être rendue objectivement nécessaire par l’objet du marché et la nature des prestations à réaliser, sans effet discriminatoire.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54</a:t>
            </a:fld>
            <a:endParaRPr lang="fr-FR" noProof="0"/>
          </a:p>
        </p:txBody>
      </p:sp>
    </p:spTree>
    <p:extLst>
      <p:ext uri="{BB962C8B-B14F-4D97-AF65-F5344CB8AC3E}">
        <p14:creationId xmlns:p14="http://schemas.microsoft.com/office/powerpoint/2010/main" val="3435229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55</a:t>
            </a:fld>
            <a:endParaRPr lang="fr-FR" noProof="0"/>
          </a:p>
        </p:txBody>
      </p:sp>
    </p:spTree>
    <p:extLst>
      <p:ext uri="{BB962C8B-B14F-4D97-AF65-F5344CB8AC3E}">
        <p14:creationId xmlns:p14="http://schemas.microsoft.com/office/powerpoint/2010/main" val="1925251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56</a:t>
            </a:fld>
            <a:endParaRPr lang="fr-FR" noProof="0"/>
          </a:p>
        </p:txBody>
      </p:sp>
    </p:spTree>
    <p:extLst>
      <p:ext uri="{BB962C8B-B14F-4D97-AF65-F5344CB8AC3E}">
        <p14:creationId xmlns:p14="http://schemas.microsoft.com/office/powerpoint/2010/main" val="1272480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L'article </a:t>
            </a:r>
            <a:r>
              <a:rPr lang="fr-FR" sz="1200" u="none" strike="noStrike" kern="1200" dirty="0" smtClean="0">
                <a:solidFill>
                  <a:schemeClr val="tx2"/>
                </a:solidFill>
                <a:effectLst/>
                <a:latin typeface="+mn-lt"/>
                <a:ea typeface="+mn-ea"/>
                <a:cs typeface="+mn-cs"/>
                <a:hlinkClick r:id="rId3"/>
              </a:rPr>
              <a:t>R.2151-9</a:t>
            </a:r>
            <a:r>
              <a:rPr lang="fr-FR" sz="1200" kern="1200" dirty="0" smtClean="0">
                <a:solidFill>
                  <a:schemeClr val="tx2"/>
                </a:solidFill>
                <a:effectLst/>
                <a:latin typeface="+mn-lt"/>
                <a:ea typeface="+mn-ea"/>
                <a:cs typeface="+mn-cs"/>
              </a:rPr>
              <a:t> du Code de la commande publique dispose que l’acheteur peut exiger la présentation de variantes. Les variantes ainsi exigées peuvent être de deux types. Il peut s’agir de prestations supplémentaires éventuelles que le pouvoir adjudicateur se réserve le droit de commander au moment de la signature du marché, ou de solutions alternatives qui pourront alors se substituer aux offres de base.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Les variantes sont autorisées par principe. Pour les marchés publics passés selon une procédure adaptée, les candidats peuvent proposer des variantes. L’acheteur peut cependant mentionner dans les documents de la consultation qu’il les interdit. Dans le silence de l’acheteur, les variantes sont autorisées, ce qui n’est pas le cas en procédure formalisée. L’acheteur mentionnera dans les documents de la consultation, de manière succincte, les exigences minimales, ainsi que les modalités de leur présentation (article R.2151-10). Dans ce cas, seules les variantes répondant à ces exigences seront prises en considération.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Ne pas interdire les variantes constitue un moyen privilégié d’assurer une véritable adéquation entre les besoins de l’acheteur et les offres des soumissionnaires. Les variantes permettent, en particulier pour les marchés passés en procédure adaptée, d’éviter que les acheteurs soient contraints de proposer un cahier des charges intangible et ouvrent la possibilité pour l’acheteur de bénéficier d’une prestation innovante, éventuellement à un meilleur prix. Elles sont également un moyen de favoriser les solutions innovantes, auxquelles l’acheteur n’avait pas pensé.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57</a:t>
            </a:fld>
            <a:endParaRPr lang="fr-FR" noProof="0"/>
          </a:p>
        </p:txBody>
      </p:sp>
    </p:spTree>
    <p:extLst>
      <p:ext uri="{BB962C8B-B14F-4D97-AF65-F5344CB8AC3E}">
        <p14:creationId xmlns:p14="http://schemas.microsoft.com/office/powerpoint/2010/main" val="391954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La négociation doit être menée avec tous les candidats ayant remis une offre, sauf si le règlement de la consultation ou les documents en tenant lieu précisent que la négociation ne sera menée qu’avec un nombre limité de candidats.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La négociation peut porter sur tous les éléments de l’offre ou se cantonner à un ou plusieurs éléments, limitant la négociabilité des offres. Une fois la négociation terminée, l’acheteur doit, pour choisir l’offre économiquement la plus avantageuse, classer les offres finales, en appliquant les critères de choix définis dans les documents de la consultation.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58</a:t>
            </a:fld>
            <a:endParaRPr lang="fr-FR" noProof="0"/>
          </a:p>
        </p:txBody>
      </p:sp>
    </p:spTree>
    <p:extLst>
      <p:ext uri="{BB962C8B-B14F-4D97-AF65-F5344CB8AC3E}">
        <p14:creationId xmlns:p14="http://schemas.microsoft.com/office/powerpoint/2010/main" val="374247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59</a:t>
            </a:fld>
            <a:endParaRPr lang="fr-FR" noProof="0"/>
          </a:p>
        </p:txBody>
      </p:sp>
    </p:spTree>
    <p:extLst>
      <p:ext uri="{BB962C8B-B14F-4D97-AF65-F5344CB8AC3E}">
        <p14:creationId xmlns:p14="http://schemas.microsoft.com/office/powerpoint/2010/main" val="104573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Ce qui importe ce n’est pas la dénomination que l’on donne au document pour satisfaire les besoins : bon de commande, contrat ou convention mais bien ses caractéristiques qui en font ou pas un marché public. Ainsi, par exemple, une « convention » passée avec un intervenant extérieur dans la cadre d’une intervention dans l’établissement sera un marché public dans la mesure où il y aura un caractère onéreux ; alors qu’une intervention gratuite n’aura pas cette qualification.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a:t>
            </a:fld>
            <a:endParaRPr lang="fr-FR"/>
          </a:p>
        </p:txBody>
      </p:sp>
    </p:spTree>
    <p:extLst>
      <p:ext uri="{BB962C8B-B14F-4D97-AF65-F5344CB8AC3E}">
        <p14:creationId xmlns:p14="http://schemas.microsoft.com/office/powerpoint/2010/main" val="430395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En application du code de la Commande publique, l’acte d’engagement n’a plus à être demandé (signé) dès le dépôt de l’offre. Alors qu’un acte d’engagement était autrefois requis de l’opérateur économique soumissionnaire lors du dépôt de son offre, sa signature n’est plus aujourd’hui requise qu’au stade de l’attribution du marché. L'acheteur peut néanmoins exiger la signature de l'acte d'engagement lors du dépôt de l'offre, sous réserve de l'avoir expressément prévu dans le règlement de consultation ; ce qui est fortement recommandé.</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60</a:t>
            </a:fld>
            <a:endParaRPr lang="fr-FR" noProof="0"/>
          </a:p>
        </p:txBody>
      </p:sp>
    </p:spTree>
    <p:extLst>
      <p:ext uri="{BB962C8B-B14F-4D97-AF65-F5344CB8AC3E}">
        <p14:creationId xmlns:p14="http://schemas.microsoft.com/office/powerpoint/2010/main" val="1511618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61</a:t>
            </a:fld>
            <a:endParaRPr lang="fr-FR" noProof="0"/>
          </a:p>
        </p:txBody>
      </p:sp>
    </p:spTree>
    <p:extLst>
      <p:ext uri="{BB962C8B-B14F-4D97-AF65-F5344CB8AC3E}">
        <p14:creationId xmlns:p14="http://schemas.microsoft.com/office/powerpoint/2010/main" val="82476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 L’absence d’obligation de respecter un délai de suspension rend possible une signature rapide, par les parties, du marché passé selon une procédure adaptée ; mais elle ferme alors le référé précontractuel aux candidats évincés qui n’ont plus que le recours contractuel pour contester le choix de l’établissement.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L’étude des différents contentieux en matière de marchés publics démontre l’intérêt de s’astreindre à un délai d’attente de 16 jours (ou 11 en cas de notification électronique) avant de signer le marché avec le fournisseur retenu ; ceci afin de voir le cas échéant si un candidat évincé ne conteste pas, et ne va pas faire un référé </a:t>
            </a:r>
            <a:r>
              <a:rPr lang="fr-FR" sz="1200" kern="1200" dirty="0" err="1" smtClean="0">
                <a:solidFill>
                  <a:schemeClr val="tx2"/>
                </a:solidFill>
                <a:effectLst/>
                <a:latin typeface="+mn-lt"/>
                <a:ea typeface="+mn-ea"/>
                <a:cs typeface="+mn-cs"/>
              </a:rPr>
              <a:t>pré-contractuel</a:t>
            </a:r>
            <a:r>
              <a:rPr lang="fr-FR" sz="1200" kern="1200" dirty="0" smtClean="0">
                <a:solidFill>
                  <a:schemeClr val="tx2"/>
                </a:solidFill>
                <a:effectLst/>
                <a:latin typeface="+mn-lt"/>
                <a:ea typeface="+mn-ea"/>
                <a:cs typeface="+mn-cs"/>
              </a:rPr>
              <a:t> dont les effets pour l’établissement seront moindres qu’un référé contractuel si le juge lui donne raison. </a:t>
            </a:r>
          </a:p>
          <a:p>
            <a:r>
              <a:rPr lang="fr-FR" sz="1200" kern="1200" dirty="0" smtClean="0">
                <a:solidFill>
                  <a:schemeClr val="tx2"/>
                </a:solidFill>
                <a:effectLst/>
                <a:latin typeface="+mn-lt"/>
                <a:ea typeface="+mn-ea"/>
                <a:cs typeface="+mn-cs"/>
              </a:rPr>
              <a:t>Le respect de ce délai de «stand-</a:t>
            </a:r>
            <a:r>
              <a:rPr lang="fr-FR" sz="1200" kern="1200" dirty="0" err="1" smtClean="0">
                <a:solidFill>
                  <a:schemeClr val="tx2"/>
                </a:solidFill>
                <a:effectLst/>
                <a:latin typeface="+mn-lt"/>
                <a:ea typeface="+mn-ea"/>
                <a:cs typeface="+mn-cs"/>
              </a:rPr>
              <a:t>still</a:t>
            </a:r>
            <a:r>
              <a:rPr lang="fr-FR" sz="1200" kern="1200" dirty="0" smtClean="0">
                <a:solidFill>
                  <a:schemeClr val="tx2"/>
                </a:solidFill>
                <a:effectLst/>
                <a:latin typeface="+mn-lt"/>
                <a:ea typeface="+mn-ea"/>
                <a:cs typeface="+mn-cs"/>
              </a:rPr>
              <a:t>» sera d’autant plus conseillé que l’établissement n’est pas certain de la justification de son choix. Les acheteurs peuvent souvent avoir intérêt à s’astreindre volontairement à ce délai qui rallonge certes un peu la procédure mais leur assure une sécurité juridique optimale car le respect du délai de «stand-</a:t>
            </a:r>
            <a:r>
              <a:rPr lang="fr-FR" sz="1200" kern="1200" dirty="0" err="1" smtClean="0">
                <a:solidFill>
                  <a:schemeClr val="tx2"/>
                </a:solidFill>
                <a:effectLst/>
                <a:latin typeface="+mn-lt"/>
                <a:ea typeface="+mn-ea"/>
                <a:cs typeface="+mn-cs"/>
              </a:rPr>
              <a:t>still</a:t>
            </a:r>
            <a:r>
              <a:rPr lang="fr-FR" sz="1200" kern="1200" dirty="0" smtClean="0">
                <a:solidFill>
                  <a:schemeClr val="tx2"/>
                </a:solidFill>
                <a:effectLst/>
                <a:latin typeface="+mn-lt"/>
                <a:ea typeface="+mn-ea"/>
                <a:cs typeface="+mn-cs"/>
              </a:rPr>
              <a:t>» ferme la possibilité d’exercer par la suite un référé contractuel qui pourrait se traduire par des pénalités ou des indemnités à verser.</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62</a:t>
            </a:fld>
            <a:endParaRPr lang="fr-FR" noProof="0"/>
          </a:p>
        </p:txBody>
      </p:sp>
    </p:spTree>
    <p:extLst>
      <p:ext uri="{BB962C8B-B14F-4D97-AF65-F5344CB8AC3E}">
        <p14:creationId xmlns:p14="http://schemas.microsoft.com/office/powerpoint/2010/main" val="470421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63</a:t>
            </a:fld>
            <a:endParaRPr lang="fr-FR" noProof="0"/>
          </a:p>
        </p:txBody>
      </p:sp>
    </p:spTree>
    <p:extLst>
      <p:ext uri="{BB962C8B-B14F-4D97-AF65-F5344CB8AC3E}">
        <p14:creationId xmlns:p14="http://schemas.microsoft.com/office/powerpoint/2010/main" val="3075859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Bien entendu il est possible que ces éléments ne suffisent pas et que le candidat demande des explications plus détaillées sur votre choix. Les demandes d’information ne sont enserrées dans aucun délai. Elles peuvent être faites à tout moment : avant comme après la signature du marché. Les motifs doivent être suffisamment détaillés de sorte que le candidat puisse utilement, le cas échéant, contester le rejet qui lui est opposé. L’acheteur communique, en outre, aux candidats dont l’offre a été écartée pour un autre motif que son caractère inapproprié, irrégulier ou inacceptable, les caractéristiques et les avantages relatifs de l’offre retenue, ainsi que le nom du ou des attributaires du marché ou de l’accord-cadre, en prenant garde de ne pas porter atteinte au secret industriel et commercial. L’information des candidats relative aux caractéristiques et avantages de l’offre retenue inclut la communication de la notation obtenue sur les sous-critères dès lors que ceux-ci sont susceptibles, en raison de l’importance de leur pondération, d’exercer une influence sur la présentation des offres. Sauf à ce que l’acheteur établisse qu’il en résulterait une atteinte au secret industriel et commercial, cette communication comprend également, si la demande en est faite, les délais d’exécution ou le prix global de l’offre de l’attributaire dès lors que ces éléments font l’objet des critères de sélection des offres.</a:t>
            </a:r>
          </a:p>
          <a:p>
            <a:r>
              <a:rPr lang="fr-FR" sz="1200" kern="1200" dirty="0" smtClean="0">
                <a:solidFill>
                  <a:schemeClr val="tx2"/>
                </a:solidFill>
                <a:effectLst/>
                <a:latin typeface="+mn-lt"/>
                <a:ea typeface="+mn-ea"/>
                <a:cs typeface="+mn-cs"/>
              </a:rPr>
              <a:t> En revanche, cette information n’impose pas que les motifs qui ont justifié les notes obtenues soient communiqués. </a:t>
            </a:r>
          </a:p>
          <a:p>
            <a:r>
              <a:rPr lang="fr-FR" sz="1200" kern="1200" dirty="0" smtClean="0">
                <a:solidFill>
                  <a:schemeClr val="tx2"/>
                </a:solidFill>
                <a:effectLst/>
                <a:latin typeface="+mn-lt"/>
                <a:ea typeface="+mn-ea"/>
                <a:cs typeface="+mn-cs"/>
              </a:rPr>
              <a:t>Les avis publiés par la CADA (commission d'accès aux documents administratifs) facilitent la distinction entre documents communicables ou non.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64</a:t>
            </a:fld>
            <a:endParaRPr lang="fr-FR" noProof="0"/>
          </a:p>
        </p:txBody>
      </p:sp>
    </p:spTree>
    <p:extLst>
      <p:ext uri="{BB962C8B-B14F-4D97-AF65-F5344CB8AC3E}">
        <p14:creationId xmlns:p14="http://schemas.microsoft.com/office/powerpoint/2010/main" val="3205444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65</a:t>
            </a:fld>
            <a:endParaRPr lang="fr-FR" noProof="0"/>
          </a:p>
        </p:txBody>
      </p:sp>
    </p:spTree>
    <p:extLst>
      <p:ext uri="{BB962C8B-B14F-4D97-AF65-F5344CB8AC3E}">
        <p14:creationId xmlns:p14="http://schemas.microsoft.com/office/powerpoint/2010/main" val="3273636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Comme tout contrat ce marché doit avoir deux signatures : le fournisseur qui est lié dans son offre avec l’acte d’engagement et l’ordonnateur qui signe la notification avec l’autorisation du CA (délégation annuelle ou acte spécifique). L’acheteur est toutefois libre du choix du support et de la forme de la notification (lettre, télécopie, courriel etc.). Votre marché est un contrat qui comporte la signature du fournisseur retenu sur l’acte d’engagement et celle de l’ordonnateur sur la notification du marché au fournisseur. Si vous avez fait les choses correctement les documents du marché (cahier des charges + acte d’engagement avec les annexes financières du candidat (sa proposition) + la notification) constituent le contrat sans qu’il soit besoin de signer quoique soit d’autre et surtout pas un contrat « type » proposé par le fournisseur qui serait susceptible de comporter des clauses contradictoires avec votre cahier des charges. </a:t>
            </a:r>
          </a:p>
          <a:p>
            <a:r>
              <a:rPr lang="fr-FR" sz="1200" kern="1200" dirty="0" smtClean="0">
                <a:solidFill>
                  <a:schemeClr val="tx2"/>
                </a:solidFill>
                <a:effectLst/>
                <a:latin typeface="+mn-lt"/>
                <a:ea typeface="+mn-ea"/>
                <a:cs typeface="+mn-cs"/>
              </a:rPr>
              <a:t>On rencontre ce cas de contrat « fournisseur » qu’on vous demande de signer notamment en matière de photocopieurs, de machines à affranchir, etc… Il convient d’être ferme et de refuser de signer un autre contrat que celui représenté par les documents de votre marché.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66</a:t>
            </a:fld>
            <a:endParaRPr lang="fr-FR" noProof="0"/>
          </a:p>
        </p:txBody>
      </p:sp>
    </p:spTree>
    <p:extLst>
      <p:ext uri="{BB962C8B-B14F-4D97-AF65-F5344CB8AC3E}">
        <p14:creationId xmlns:p14="http://schemas.microsoft.com/office/powerpoint/2010/main" val="2163439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VI.5.1 - La déclaration d’</a:t>
            </a:r>
            <a:r>
              <a:rPr lang="fr-FR" sz="1200" kern="1200" dirty="0" err="1" smtClean="0">
                <a:solidFill>
                  <a:schemeClr val="tx2"/>
                </a:solidFill>
                <a:effectLst/>
                <a:latin typeface="+mn-lt"/>
                <a:ea typeface="+mn-ea"/>
                <a:cs typeface="+mn-cs"/>
              </a:rPr>
              <a:t>infructuosité</a:t>
            </a:r>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 Une procédure de passation est déclarée infructueuse en l'absence de candidatures ou d'offres appropriées, régulières ou acceptables. </a:t>
            </a:r>
          </a:p>
          <a:p>
            <a:r>
              <a:rPr lang="fr-FR" sz="1200" kern="1200" dirty="0" smtClean="0">
                <a:solidFill>
                  <a:schemeClr val="tx2"/>
                </a:solidFill>
                <a:effectLst/>
                <a:latin typeface="+mn-lt"/>
                <a:ea typeface="+mn-ea"/>
                <a:cs typeface="+mn-cs"/>
              </a:rPr>
              <a:t>La déclaration d’</a:t>
            </a:r>
            <a:r>
              <a:rPr lang="fr-FR" sz="1200" kern="1200" dirty="0" err="1" smtClean="0">
                <a:solidFill>
                  <a:schemeClr val="tx2"/>
                </a:solidFill>
                <a:effectLst/>
                <a:latin typeface="+mn-lt"/>
                <a:ea typeface="+mn-ea"/>
                <a:cs typeface="+mn-cs"/>
              </a:rPr>
              <a:t>infructuosité</a:t>
            </a:r>
            <a:r>
              <a:rPr lang="fr-FR" sz="1200" kern="1200" dirty="0" smtClean="0">
                <a:solidFill>
                  <a:schemeClr val="tx2"/>
                </a:solidFill>
                <a:effectLst/>
                <a:latin typeface="+mn-lt"/>
                <a:ea typeface="+mn-ea"/>
                <a:cs typeface="+mn-cs"/>
              </a:rPr>
              <a:t> suppose une inadéquation entre les attentes exprimées par l’acheteur et l’offre présentée par les candidats. Elle découle des résultats, objectivement appréciés, du déroulement de la procédure de passation. </a:t>
            </a:r>
          </a:p>
          <a:p>
            <a:r>
              <a:rPr lang="fr-FR" sz="1200" kern="1200" dirty="0" smtClean="0">
                <a:solidFill>
                  <a:schemeClr val="tx2"/>
                </a:solidFill>
                <a:effectLst/>
                <a:latin typeface="+mn-lt"/>
                <a:ea typeface="+mn-ea"/>
                <a:cs typeface="+mn-cs"/>
              </a:rPr>
              <a:t>L’</a:t>
            </a:r>
            <a:r>
              <a:rPr lang="fr-FR" sz="1200" kern="1200" dirty="0" err="1" smtClean="0">
                <a:solidFill>
                  <a:schemeClr val="tx2"/>
                </a:solidFill>
                <a:effectLst/>
                <a:latin typeface="+mn-lt"/>
                <a:ea typeface="+mn-ea"/>
                <a:cs typeface="+mn-cs"/>
              </a:rPr>
              <a:t>infructuosité</a:t>
            </a:r>
            <a:r>
              <a:rPr lang="fr-FR" sz="1200" kern="1200" dirty="0" smtClean="0">
                <a:solidFill>
                  <a:schemeClr val="tx2"/>
                </a:solidFill>
                <a:effectLst/>
                <a:latin typeface="+mn-lt"/>
                <a:ea typeface="+mn-ea"/>
                <a:cs typeface="+mn-cs"/>
              </a:rPr>
              <a:t> peut être déclarée exclusivement dans les cas suivants : </a:t>
            </a:r>
          </a:p>
          <a:p>
            <a:r>
              <a:rPr lang="fr-FR" sz="1200" kern="1200" dirty="0" smtClean="0">
                <a:solidFill>
                  <a:schemeClr val="tx2"/>
                </a:solidFill>
                <a:effectLst/>
                <a:latin typeface="+mn-lt"/>
                <a:ea typeface="+mn-ea"/>
                <a:cs typeface="+mn-cs"/>
              </a:rPr>
              <a:t>- en l’absence de candidature remise ; </a:t>
            </a:r>
          </a:p>
          <a:p>
            <a:r>
              <a:rPr lang="fr-FR" sz="1200" kern="1200" dirty="0" smtClean="0">
                <a:solidFill>
                  <a:schemeClr val="tx2"/>
                </a:solidFill>
                <a:effectLst/>
                <a:latin typeface="+mn-lt"/>
                <a:ea typeface="+mn-ea"/>
                <a:cs typeface="+mn-cs"/>
              </a:rPr>
              <a:t>- en l’absence de candidature recevable ; </a:t>
            </a:r>
          </a:p>
          <a:p>
            <a:r>
              <a:rPr lang="fr-FR" sz="1200" kern="1200" dirty="0" smtClean="0">
                <a:solidFill>
                  <a:schemeClr val="tx2"/>
                </a:solidFill>
                <a:effectLst/>
                <a:latin typeface="+mn-lt"/>
                <a:ea typeface="+mn-ea"/>
                <a:cs typeface="+mn-cs"/>
              </a:rPr>
              <a:t>- en l'absence d'offre remise ; </a:t>
            </a:r>
          </a:p>
          <a:p>
            <a:r>
              <a:rPr lang="fr-FR" sz="1200" kern="1200" dirty="0" smtClean="0">
                <a:solidFill>
                  <a:schemeClr val="tx2"/>
                </a:solidFill>
                <a:effectLst/>
                <a:latin typeface="+mn-lt"/>
                <a:ea typeface="+mn-ea"/>
                <a:cs typeface="+mn-cs"/>
              </a:rPr>
              <a:t>- si les offres remises se révèlent : inappropriées, irrégulières ou inacceptables.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Le fait qu’une offre au moins soit appropriée, régulière et acceptable interdit à l’acheteur de déclarer une procédure d’appel d’offres infructueuse et ce, même si le niveau de concurrence apparaît comme insuffisant. L’article </a:t>
            </a:r>
            <a:r>
              <a:rPr lang="fr-FR" sz="1200" u="none" strike="noStrike" kern="1200" dirty="0" smtClean="0">
                <a:solidFill>
                  <a:schemeClr val="tx2"/>
                </a:solidFill>
                <a:effectLst/>
                <a:latin typeface="+mn-lt"/>
                <a:ea typeface="+mn-ea"/>
                <a:cs typeface="+mn-cs"/>
                <a:hlinkClick r:id="rId3"/>
              </a:rPr>
              <a:t>R.2185-2</a:t>
            </a:r>
            <a:r>
              <a:rPr lang="fr-FR" sz="1200" kern="1200" dirty="0" smtClean="0">
                <a:solidFill>
                  <a:schemeClr val="tx2"/>
                </a:solidFill>
                <a:effectLst/>
                <a:latin typeface="+mn-lt"/>
                <a:ea typeface="+mn-ea"/>
                <a:cs typeface="+mn-cs"/>
              </a:rPr>
              <a:t> du code impose à l’acheteur d’informer, dans les plus brefs délais, les opérateurs économiques ayant participé à la procédure qu’il ne sera pas donné suite à cette procédure en leur indiquant les raisons qui justifient cette décision. La décision doit porter indication des délais et voies de recours pour que le délai de forclusion puisse courir. </a:t>
            </a:r>
          </a:p>
          <a:p>
            <a:r>
              <a:rPr lang="fr-FR" sz="1200" kern="1200" dirty="0" smtClean="0">
                <a:solidFill>
                  <a:schemeClr val="tx2"/>
                </a:solidFill>
                <a:effectLst/>
                <a:latin typeface="+mn-lt"/>
                <a:ea typeface="+mn-ea"/>
                <a:cs typeface="+mn-cs"/>
              </a:rPr>
              <a:t>Dans le cas d’un marché infructueux, l’article </a:t>
            </a:r>
            <a:r>
              <a:rPr lang="fr-FR" sz="1200" u="none" strike="noStrike" kern="1200" dirty="0" smtClean="0">
                <a:solidFill>
                  <a:schemeClr val="tx2"/>
                </a:solidFill>
                <a:effectLst/>
                <a:latin typeface="+mn-lt"/>
                <a:ea typeface="+mn-ea"/>
                <a:cs typeface="+mn-cs"/>
                <a:hlinkClick r:id="rId4"/>
              </a:rPr>
              <a:t>R.2122-2</a:t>
            </a:r>
            <a:r>
              <a:rPr lang="fr-FR" sz="1200" kern="1200" dirty="0" smtClean="0">
                <a:solidFill>
                  <a:schemeClr val="tx2"/>
                </a:solidFill>
                <a:effectLst/>
                <a:latin typeface="+mn-lt"/>
                <a:ea typeface="+mn-ea"/>
                <a:cs typeface="+mn-cs"/>
              </a:rPr>
              <a:t> du code de la commande publique prévoit la possibilité de recourir à un marché public négocié sans publicité ni mise en concurrence. Toutefois, dans les MAPA, l’acheteur est seul à déterminer la publicité adéquate. Aussi, avant de recourir à un marché public négocié sans publicité ni mise en concurrence, il lui appartient de vérifier que la publicité à laquelle il a procédé était bien suffisante pour toucher les candidats potentiellement intéressés et diligents. A défaut, il lui appartiendra de relancer la procédure.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VI.5.2 - La déclaration sans suite pour motif d’intérêt général. </a:t>
            </a:r>
          </a:p>
          <a:p>
            <a:r>
              <a:rPr lang="fr-FR" sz="1200" kern="1200" dirty="0" smtClean="0">
                <a:solidFill>
                  <a:schemeClr val="tx2"/>
                </a:solidFill>
                <a:effectLst/>
                <a:latin typeface="+mn-lt"/>
                <a:ea typeface="+mn-ea"/>
                <a:cs typeface="+mn-cs"/>
              </a:rPr>
              <a:t>La personne publique peut toujours décider de déclarer la procédure de passation d'un marché public sans suite pour un motif d'intérêt général en application de l’article </a:t>
            </a:r>
            <a:r>
              <a:rPr lang="fr-FR" sz="1200" u="none" strike="noStrike" kern="1200" dirty="0" smtClean="0">
                <a:solidFill>
                  <a:schemeClr val="tx2"/>
                </a:solidFill>
                <a:effectLst/>
                <a:latin typeface="+mn-lt"/>
                <a:ea typeface="+mn-ea"/>
                <a:cs typeface="+mn-cs"/>
                <a:hlinkClick r:id="rId5"/>
              </a:rPr>
              <a:t>R.2185-1</a:t>
            </a:r>
            <a:r>
              <a:rPr lang="fr-FR" sz="1200" kern="1200" dirty="0" smtClean="0">
                <a:solidFill>
                  <a:schemeClr val="tx2"/>
                </a:solidFill>
                <a:effectLst/>
                <a:latin typeface="+mn-lt"/>
                <a:ea typeface="+mn-ea"/>
                <a:cs typeface="+mn-cs"/>
              </a:rPr>
              <a:t> du code. La déclaration sans suite peut intervenir à tout moment de la procédure jusqu'à la signature du marché. Cette faculté de renoncer à conclure un marché n'est enserrée dans aucun délai et procède de ce que la décision de confier l'exécution des prestations à l'opérateur économique ayant présenté l'offre économiquement la plus avantageuse ne crée, au profit de l'attributaire, aucun droit à la signature du contrat. </a:t>
            </a:r>
          </a:p>
          <a:p>
            <a:r>
              <a:rPr lang="fr-FR" sz="1200" kern="1200" dirty="0" smtClean="0">
                <a:solidFill>
                  <a:schemeClr val="tx2"/>
                </a:solidFill>
                <a:effectLst/>
                <a:latin typeface="+mn-lt"/>
                <a:ea typeface="+mn-ea"/>
                <a:cs typeface="+mn-cs"/>
              </a:rPr>
              <a:t>Les motifs d'intérêt général susceptibles d'être invoqués peuvent être très divers. Le motif concerné peut aussi bien être économique, juridique, technique ou résulter d'un choix de gestion de la personne publique : </a:t>
            </a:r>
          </a:p>
          <a:p>
            <a:r>
              <a:rPr lang="fr-FR" sz="1200" kern="1200" dirty="0" smtClean="0">
                <a:solidFill>
                  <a:schemeClr val="tx2"/>
                </a:solidFill>
                <a:effectLst/>
                <a:latin typeface="+mn-lt"/>
                <a:ea typeface="+mn-ea"/>
                <a:cs typeface="+mn-cs"/>
              </a:rPr>
              <a:t>- Il peut s'agir de motifs d'ordre budgétaire : par exemple, le coût estimé des travaux dépasse le budget pouvant être alloué par la collectivité et conduit le pouvoir adjudicateur à mettre un terme à son projet. Ce motif suppose néanmoins de démontrer l'existence et l'origine des surcoûts invoqués. </a:t>
            </a:r>
          </a:p>
          <a:p>
            <a:r>
              <a:rPr lang="fr-FR" sz="1200" kern="1200" dirty="0" smtClean="0">
                <a:solidFill>
                  <a:schemeClr val="tx2"/>
                </a:solidFill>
                <a:effectLst/>
                <a:latin typeface="+mn-lt"/>
                <a:ea typeface="+mn-ea"/>
                <a:cs typeface="+mn-cs"/>
              </a:rPr>
              <a:t>- Le motif d'intérêt général peut être d'ordre financier tiré de ce que les prestations objet du marché pouvaient être réalisées pour un montant nettement moins élevé que celui initialement prévu sur des bases techniques nouvelles. </a:t>
            </a:r>
          </a:p>
          <a:p>
            <a:r>
              <a:rPr lang="fr-FR" sz="1200" kern="1200" dirty="0" smtClean="0">
                <a:solidFill>
                  <a:schemeClr val="tx2"/>
                </a:solidFill>
                <a:effectLst/>
                <a:latin typeface="+mn-lt"/>
                <a:ea typeface="+mn-ea"/>
                <a:cs typeface="+mn-cs"/>
              </a:rPr>
              <a:t>- Il peut s'agir par exemple de la disparition du besoin de la personne publique, d'une insuffisance de concurrence, qu'elle ait été provoquée ou non par une entente entre les entreprises, même si une ou plusieurs offres sont acceptables. </a:t>
            </a:r>
          </a:p>
          <a:p>
            <a:r>
              <a:rPr lang="fr-FR" sz="1200" kern="1200" dirty="0" smtClean="0">
                <a:solidFill>
                  <a:schemeClr val="tx2"/>
                </a:solidFill>
                <a:effectLst/>
                <a:latin typeface="+mn-lt"/>
                <a:ea typeface="+mn-ea"/>
                <a:cs typeface="+mn-cs"/>
              </a:rPr>
              <a:t>- Il peut également s'agir d'éviter les risques tenant aux incertitudes ayant affecté la consultation des entreprises ou de mettre fin à une procédure entachée d'irrégularité. </a:t>
            </a:r>
          </a:p>
          <a:p>
            <a:r>
              <a:rPr lang="fr-FR" sz="1200" kern="1200" dirty="0" smtClean="0">
                <a:solidFill>
                  <a:schemeClr val="tx2"/>
                </a:solidFill>
                <a:effectLst/>
                <a:latin typeface="+mn-lt"/>
                <a:ea typeface="+mn-ea"/>
                <a:cs typeface="+mn-cs"/>
              </a:rPr>
              <a:t>- La déclaration sans suite peut être motivée par des erreurs dans les exigences techniques des prestations rendant impossible le choix de l'offre économiquement la plus avantageuse. </a:t>
            </a:r>
          </a:p>
          <a:p>
            <a:r>
              <a:rPr lang="fr-FR" sz="1200" kern="1200" dirty="0" smtClean="0">
                <a:solidFill>
                  <a:schemeClr val="tx2"/>
                </a:solidFill>
                <a:effectLst/>
                <a:latin typeface="+mn-lt"/>
                <a:ea typeface="+mn-ea"/>
                <a:cs typeface="+mn-cs"/>
              </a:rPr>
              <a:t>L’article </a:t>
            </a:r>
            <a:r>
              <a:rPr lang="fr-FR" sz="1200" u="none" strike="noStrike" kern="1200" dirty="0" smtClean="0">
                <a:solidFill>
                  <a:schemeClr val="tx2"/>
                </a:solidFill>
                <a:effectLst/>
                <a:latin typeface="+mn-lt"/>
                <a:ea typeface="+mn-ea"/>
                <a:cs typeface="+mn-cs"/>
                <a:hlinkClick r:id="rId3"/>
              </a:rPr>
              <a:t>R.2185-2</a:t>
            </a:r>
            <a:r>
              <a:rPr lang="fr-FR" sz="1200" kern="1200" dirty="0" smtClean="0">
                <a:solidFill>
                  <a:schemeClr val="tx2"/>
                </a:solidFill>
                <a:effectLst/>
                <a:latin typeface="+mn-lt"/>
                <a:ea typeface="+mn-ea"/>
                <a:cs typeface="+mn-cs"/>
              </a:rPr>
              <a:t> du code impose à l’acheteur d’informer, dans les plus brefs délais, les opérateurs économiques ayant participé à la procédure qu’il ne sera pas donné suite à cette procédure en leur indiquant obligatoirement les raisons qui justifient cette décision. La décision doit porter indication des délais et voies de recours pour que le délai de forclusion puisse courir. </a:t>
            </a:r>
          </a:p>
          <a:p>
            <a:r>
              <a:rPr lang="fr-FR" sz="1200" kern="1200" dirty="0" smtClean="0">
                <a:solidFill>
                  <a:schemeClr val="tx2"/>
                </a:solidFill>
                <a:effectLst/>
                <a:latin typeface="+mn-lt"/>
                <a:ea typeface="+mn-ea"/>
                <a:cs typeface="+mn-cs"/>
              </a:rPr>
              <a:t> </a:t>
            </a:r>
          </a:p>
          <a:p>
            <a:r>
              <a:rPr lang="fr-FR" sz="1200" kern="1200" dirty="0" smtClean="0">
                <a:solidFill>
                  <a:schemeClr val="tx2"/>
                </a:solidFill>
                <a:effectLst/>
                <a:latin typeface="+mn-lt"/>
                <a:ea typeface="+mn-ea"/>
                <a:cs typeface="+mn-cs"/>
              </a:rPr>
              <a:t>La déclaration sans suite pour motif d’intérêt général constitue un abandon de procédure. Pour autant, l’acheteur peut lancer une nouvelle consultation. Il devra, de plus, veiller à ce que la nouvelle procédure soit en cohérence avec la nature du motif invoqué et tirer les conséquences de ce motif. L’abandon de la procédure pour un motif d’intérêt général ne donne pas lieu à indemnisation des opérateurs économiques ayant participé à la procédure et, notamment de leur manque à gagner, sauf si le règlement de la consultation le prévoit expressément. Cette faculté de renoncement à mener la procédure à son terme ne peut être utilisée pour contourner les exigences du CCP. Le juge administratif a sanctionné pour détournement de procédure la décision de ne pas donner suite à un appel d'offres sur performance qui avait pour seul objet d'évincer le candidat retenu par la commission d'appel d'offres. </a:t>
            </a:r>
          </a:p>
          <a:p>
            <a:r>
              <a:rPr lang="fr-FR" sz="1200" kern="1200" dirty="0" smtClean="0">
                <a:solidFill>
                  <a:schemeClr val="tx2"/>
                </a:solidFill>
                <a:effectLst/>
                <a:latin typeface="+mn-lt"/>
                <a:ea typeface="+mn-ea"/>
                <a:cs typeface="+mn-cs"/>
              </a:rPr>
              <a:t> </a:t>
            </a:r>
            <a:endParaRPr lang="fr-FR" sz="1200" kern="1200" dirty="0">
              <a:solidFill>
                <a:schemeClr val="tx2"/>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67</a:t>
            </a:fld>
            <a:endParaRPr lang="fr-FR" noProof="0"/>
          </a:p>
        </p:txBody>
      </p:sp>
    </p:spTree>
    <p:extLst>
      <p:ext uri="{BB962C8B-B14F-4D97-AF65-F5344CB8AC3E}">
        <p14:creationId xmlns:p14="http://schemas.microsoft.com/office/powerpoint/2010/main" val="4175356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68</a:t>
            </a:fld>
            <a:endParaRPr lang="fr-FR" noProof="0"/>
          </a:p>
        </p:txBody>
      </p:sp>
    </p:spTree>
    <p:extLst>
      <p:ext uri="{BB962C8B-B14F-4D97-AF65-F5344CB8AC3E}">
        <p14:creationId xmlns:p14="http://schemas.microsoft.com/office/powerpoint/2010/main" val="1956050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69</a:t>
            </a:fld>
            <a:endParaRPr lang="fr-FR" noProof="0"/>
          </a:p>
        </p:txBody>
      </p:sp>
    </p:spTree>
    <p:extLst>
      <p:ext uri="{BB962C8B-B14F-4D97-AF65-F5344CB8AC3E}">
        <p14:creationId xmlns:p14="http://schemas.microsoft.com/office/powerpoint/2010/main" val="70902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a:t>
            </a:fld>
            <a:endParaRPr lang="fr-FR"/>
          </a:p>
        </p:txBody>
      </p:sp>
    </p:spTree>
    <p:extLst>
      <p:ext uri="{BB962C8B-B14F-4D97-AF65-F5344CB8AC3E}">
        <p14:creationId xmlns:p14="http://schemas.microsoft.com/office/powerpoint/2010/main" val="3830835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Un marché peut être modifié sans nouvelle procédure de mise en concurrence dans les cas listés à l'article </a:t>
            </a:r>
            <a:r>
              <a:rPr lang="fr-FR" sz="1200" u="none" strike="noStrike" kern="1200" dirty="0" smtClean="0">
                <a:solidFill>
                  <a:schemeClr val="tx2"/>
                </a:solidFill>
                <a:effectLst/>
                <a:latin typeface="+mn-lt"/>
                <a:ea typeface="+mn-ea"/>
                <a:cs typeface="+mn-cs"/>
                <a:hlinkClick r:id="rId3"/>
              </a:rPr>
              <a:t>L.2194-1</a:t>
            </a:r>
            <a:r>
              <a:rPr lang="fr-FR" sz="1200" kern="1200" dirty="0" smtClean="0">
                <a:solidFill>
                  <a:schemeClr val="tx2"/>
                </a:solidFill>
                <a:effectLst/>
                <a:latin typeface="+mn-lt"/>
                <a:ea typeface="+mn-ea"/>
                <a:cs typeface="+mn-cs"/>
              </a:rPr>
              <a:t> du code de la commande publique. </a:t>
            </a:r>
          </a:p>
          <a:p>
            <a:r>
              <a:rPr lang="fr-FR" sz="1200" kern="1200" dirty="0" smtClean="0">
                <a:solidFill>
                  <a:schemeClr val="tx2"/>
                </a:solidFill>
                <a:effectLst/>
                <a:latin typeface="+mn-lt"/>
                <a:ea typeface="+mn-ea"/>
                <a:cs typeface="+mn-cs"/>
              </a:rPr>
              <a:t>Un marché public peut donc être modifié dans les cas suivants : </a:t>
            </a:r>
          </a:p>
          <a:p>
            <a:r>
              <a:rPr lang="fr-FR" sz="1200" kern="1200" dirty="0" smtClean="0">
                <a:solidFill>
                  <a:schemeClr val="tx2"/>
                </a:solidFill>
                <a:effectLst/>
                <a:latin typeface="+mn-lt"/>
                <a:ea typeface="+mn-ea"/>
                <a:cs typeface="+mn-cs"/>
              </a:rPr>
              <a:t>1° Lorsque les modifications, quel qu’en soit leur montant, ont été prévues dans les documents contractuels initiaux sous la forme de clauses de réexamen, dont des clauses de variation du prix ou d’options claires, précises et sans équivoque. Ces clauses indiquent le champ d’application et la nature des modifications ou options envisageables ainsi que les conditions dans lesquelles il peut en être fait usage ; </a:t>
            </a:r>
          </a:p>
          <a:p>
            <a:r>
              <a:rPr lang="fr-FR" sz="1200" kern="1200" dirty="0" smtClean="0">
                <a:solidFill>
                  <a:schemeClr val="tx2"/>
                </a:solidFill>
                <a:effectLst/>
                <a:latin typeface="+mn-lt"/>
                <a:ea typeface="+mn-ea"/>
                <a:cs typeface="+mn-cs"/>
              </a:rPr>
              <a:t>2° Lorsque, sous réserve de la limite fixée au I de l’article 140 (*) du décret du 25 mars 2016, des travaux, fournitures ou services supplémentaires, quel qu’en soit leur montant, sont devenus nécessaires et ne figuraient pas dans le marché public initial, à la double condition qu’un changement de titulaire : </a:t>
            </a:r>
          </a:p>
          <a:p>
            <a:r>
              <a:rPr lang="fr-FR" sz="1200" kern="1200" dirty="0" smtClean="0">
                <a:solidFill>
                  <a:schemeClr val="tx2"/>
                </a:solidFill>
                <a:effectLst/>
                <a:latin typeface="+mn-lt"/>
                <a:ea typeface="+mn-ea"/>
                <a:cs typeface="+mn-cs"/>
              </a:rPr>
              <a:t>a) Soit impossible pour des raisons économiques ou techniques tenant notamment à des exigences d’interchangeabilité ou d’interopérabilité avec les équipements, services ou installations existants achetés dans le cadre du marché public initial ; </a:t>
            </a:r>
          </a:p>
          <a:p>
            <a:r>
              <a:rPr lang="fr-FR" sz="1200" kern="1200" dirty="0" smtClean="0">
                <a:solidFill>
                  <a:schemeClr val="tx2"/>
                </a:solidFill>
                <a:effectLst/>
                <a:latin typeface="+mn-lt"/>
                <a:ea typeface="+mn-ea"/>
                <a:cs typeface="+mn-cs"/>
              </a:rPr>
              <a:t>b) Présenterait un inconvénient majeur ou entraînerait une augmentation substantielle des coûts pour l’acheteur ; </a:t>
            </a:r>
          </a:p>
          <a:p>
            <a:r>
              <a:rPr lang="fr-FR" sz="1200" kern="1200" dirty="0" smtClean="0">
                <a:solidFill>
                  <a:schemeClr val="tx2"/>
                </a:solidFill>
                <a:effectLst/>
                <a:latin typeface="+mn-lt"/>
                <a:ea typeface="+mn-ea"/>
                <a:cs typeface="+mn-cs"/>
              </a:rPr>
              <a:t>3° Lorsque, sous réserve de la limite fixée au I de l’article 140, la modification est rendue nécessaire par des circonstances qu’un acheteur diligent ne pouvait pas prévoir ; </a:t>
            </a:r>
          </a:p>
          <a:p>
            <a:r>
              <a:rPr lang="fr-FR" sz="1200" kern="1200" dirty="0" smtClean="0">
                <a:solidFill>
                  <a:schemeClr val="tx2"/>
                </a:solidFill>
                <a:effectLst/>
                <a:latin typeface="+mn-lt"/>
                <a:ea typeface="+mn-ea"/>
                <a:cs typeface="+mn-cs"/>
              </a:rPr>
              <a:t>4° Lorsqu’un nouveau titulaire remplace le titulaire initial du marché public, dans l’un des cas suivants : </a:t>
            </a:r>
          </a:p>
          <a:p>
            <a:r>
              <a:rPr lang="fr-FR" sz="1200" kern="1200" dirty="0" smtClean="0">
                <a:solidFill>
                  <a:schemeClr val="tx2"/>
                </a:solidFill>
                <a:effectLst/>
                <a:latin typeface="+mn-lt"/>
                <a:ea typeface="+mn-ea"/>
                <a:cs typeface="+mn-cs"/>
              </a:rPr>
              <a:t>a) En application d’une clause de réexamen ou d’une option conformément au 1° ; </a:t>
            </a:r>
          </a:p>
          <a:p>
            <a:r>
              <a:rPr lang="fr-FR" sz="1200" kern="1200" dirty="0" smtClean="0">
                <a:solidFill>
                  <a:schemeClr val="tx2"/>
                </a:solidFill>
                <a:effectLst/>
                <a:latin typeface="+mn-lt"/>
                <a:ea typeface="+mn-ea"/>
                <a:cs typeface="+mn-cs"/>
              </a:rPr>
              <a:t>b) Dans le cas d’une cession du marché public, à la suite d’une opération de restructuration du titulaire initial, à condition que cette cession n’entraîne pas d’autres modifications substantielles et ne soit pas effectuée dans le but de soustraire le marché public aux obligations de publicité et de mise en concurrence. Le nouveau titulaire doit remplir les conditions qui avaient été fixées par l’acheteur pour la participation à la procédure de passation du marché public initial ; </a:t>
            </a:r>
          </a:p>
          <a:p>
            <a:r>
              <a:rPr lang="fr-FR" sz="1200" kern="1200" dirty="0" smtClean="0">
                <a:solidFill>
                  <a:schemeClr val="tx2"/>
                </a:solidFill>
                <a:effectLst/>
                <a:latin typeface="+mn-lt"/>
                <a:ea typeface="+mn-ea"/>
                <a:cs typeface="+mn-cs"/>
              </a:rPr>
              <a:t>5° Lorsque les modifications, quel qu’en soit leur montant, ne sont pas substantielles. Une modification est considérée comme substantielle lorsqu’elle change la nature globale du marché public. En tout état de cause, une modification est substantielle lorsqu’au moins une des conditions suivantes est remplie : </a:t>
            </a:r>
          </a:p>
          <a:p>
            <a:r>
              <a:rPr lang="fr-FR" sz="1200" kern="1200" dirty="0" smtClean="0">
                <a:solidFill>
                  <a:schemeClr val="tx2"/>
                </a:solidFill>
                <a:effectLst/>
                <a:latin typeface="+mn-lt"/>
                <a:ea typeface="+mn-ea"/>
                <a:cs typeface="+mn-cs"/>
              </a:rPr>
              <a:t>a) Elle introduit des conditions qui, si elles avaient été incluses dans la procédure de passation initiale, auraient attiré davantage d’opérateurs économiques ou permis l’admission d’autres opérateurs économiques ou permis le choix d’une offre autre que celle retenue ; </a:t>
            </a:r>
          </a:p>
          <a:p>
            <a:r>
              <a:rPr lang="fr-FR" sz="1200" kern="1200" dirty="0" smtClean="0">
                <a:solidFill>
                  <a:schemeClr val="tx2"/>
                </a:solidFill>
                <a:effectLst/>
                <a:latin typeface="+mn-lt"/>
                <a:ea typeface="+mn-ea"/>
                <a:cs typeface="+mn-cs"/>
              </a:rPr>
              <a:t>b) Elle modifie l’équilibre économique du marché public en faveur du titulaire d’une manière qui n’était pas prévue dans le marché public initial ; </a:t>
            </a:r>
          </a:p>
          <a:p>
            <a:r>
              <a:rPr lang="fr-FR" sz="1200" kern="1200" dirty="0" smtClean="0">
                <a:solidFill>
                  <a:schemeClr val="tx2"/>
                </a:solidFill>
                <a:effectLst/>
                <a:latin typeface="+mn-lt"/>
                <a:ea typeface="+mn-ea"/>
                <a:cs typeface="+mn-cs"/>
              </a:rPr>
              <a:t>c) Elle modifie considérablement l’objet du marché public ; </a:t>
            </a:r>
          </a:p>
          <a:p>
            <a:r>
              <a:rPr lang="fr-FR" sz="1200" kern="1200" dirty="0" smtClean="0">
                <a:solidFill>
                  <a:schemeClr val="tx2"/>
                </a:solidFill>
                <a:effectLst/>
                <a:latin typeface="+mn-lt"/>
                <a:ea typeface="+mn-ea"/>
                <a:cs typeface="+mn-cs"/>
              </a:rPr>
              <a:t>d) Elle a pour effet de remplacer le titulaire initial par un nouveau titulaire en dehors des hypothèses prévues au 4° ; </a:t>
            </a:r>
          </a:p>
          <a:p>
            <a:r>
              <a:rPr lang="fr-FR" sz="1200" kern="1200" dirty="0" smtClean="0">
                <a:solidFill>
                  <a:schemeClr val="tx2"/>
                </a:solidFill>
                <a:effectLst/>
                <a:latin typeface="+mn-lt"/>
                <a:ea typeface="+mn-ea"/>
                <a:cs typeface="+mn-cs"/>
              </a:rPr>
              <a:t>6° Lorsque le montant de la modification est inférieur aux seuils européens publiés au Journal officiel de la République française et à 10 % du montant du marché initial pour les marchés publics de services et de fournitures ou à 15 % du montant du marché initial pour les marchés publics de travaux, sans qu’il soit nécessaire de vérifier si les conditions prévues au 5° sont remplies</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70</a:t>
            </a:fld>
            <a:endParaRPr lang="fr-FR" noProof="0"/>
          </a:p>
        </p:txBody>
      </p:sp>
    </p:spTree>
    <p:extLst>
      <p:ext uri="{BB962C8B-B14F-4D97-AF65-F5344CB8AC3E}">
        <p14:creationId xmlns:p14="http://schemas.microsoft.com/office/powerpoint/2010/main" val="285934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71</a:t>
            </a:fld>
            <a:endParaRPr lang="fr-FR" noProof="0"/>
          </a:p>
        </p:txBody>
      </p:sp>
    </p:spTree>
    <p:extLst>
      <p:ext uri="{BB962C8B-B14F-4D97-AF65-F5344CB8AC3E}">
        <p14:creationId xmlns:p14="http://schemas.microsoft.com/office/powerpoint/2010/main" val="3606432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72</a:t>
            </a:fld>
            <a:endParaRPr lang="fr-FR" noProof="0"/>
          </a:p>
        </p:txBody>
      </p:sp>
    </p:spTree>
    <p:extLst>
      <p:ext uri="{BB962C8B-B14F-4D97-AF65-F5344CB8AC3E}">
        <p14:creationId xmlns:p14="http://schemas.microsoft.com/office/powerpoint/2010/main" val="3509764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Diverses discriminations sont susceptibles d’entrer dans les prévisions de l’article 432-14 du code pénal, à tous les stades de la procédure d’attribution du marché :</a:t>
            </a:r>
          </a:p>
          <a:p>
            <a:r>
              <a:rPr lang="fr-FR" sz="1200" kern="1200" dirty="0" smtClean="0">
                <a:solidFill>
                  <a:schemeClr val="tx2"/>
                </a:solidFill>
                <a:effectLst/>
                <a:latin typeface="+mn-lt"/>
                <a:ea typeface="+mn-ea"/>
                <a:cs typeface="+mn-cs"/>
              </a:rPr>
              <a:t>-	Mauvaise définition des besoins. Notamment le fait d’établir un cahier des charges « sur mesure » pour favoriser une entreprise, définir des prestations de telle manière que seul un candidat peut les réaliser (programme strict de voyage scolaire par exemple),</a:t>
            </a:r>
          </a:p>
          <a:p>
            <a:r>
              <a:rPr lang="fr-FR" sz="1200" kern="1200" dirty="0" smtClean="0">
                <a:solidFill>
                  <a:schemeClr val="tx2"/>
                </a:solidFill>
                <a:effectLst/>
                <a:latin typeface="+mn-lt"/>
                <a:ea typeface="+mn-ea"/>
                <a:cs typeface="+mn-cs"/>
              </a:rPr>
              <a:t>-	Reprise in extenso de devis d’un fournisseur dans un cahier des charges,</a:t>
            </a:r>
          </a:p>
          <a:p>
            <a:r>
              <a:rPr lang="fr-FR" sz="1200" kern="1200" dirty="0" smtClean="0">
                <a:solidFill>
                  <a:schemeClr val="tx2"/>
                </a:solidFill>
                <a:effectLst/>
                <a:latin typeface="+mn-lt"/>
                <a:ea typeface="+mn-ea"/>
                <a:cs typeface="+mn-cs"/>
              </a:rPr>
              <a:t>-	Communication d’éléments privilégiés à certains candidats (points importants, sous critères, souhaits précis de l’acheteur, éléments financiers, techniques particuliers, etc….</a:t>
            </a:r>
          </a:p>
          <a:p>
            <a:r>
              <a:rPr lang="fr-FR" sz="1200" kern="1200" dirty="0" smtClean="0">
                <a:solidFill>
                  <a:schemeClr val="tx2"/>
                </a:solidFill>
                <a:effectLst/>
                <a:latin typeface="+mn-lt"/>
                <a:ea typeface="+mn-ea"/>
                <a:cs typeface="+mn-cs"/>
              </a:rPr>
              <a:t>-	Fractionnement artificiel du marché pour éviter certains seuils de publicité. C’est un risque important pour les EPLE qui confondent souvent besoin ponctuel et bon de commande sans définition des besoins sur la durée nécessaire (annuelle, voir pluriannuelle),</a:t>
            </a:r>
          </a:p>
          <a:p>
            <a:r>
              <a:rPr lang="fr-FR" sz="1200" kern="1200" dirty="0" smtClean="0">
                <a:solidFill>
                  <a:schemeClr val="tx2"/>
                </a:solidFill>
                <a:effectLst/>
                <a:latin typeface="+mn-lt"/>
                <a:ea typeface="+mn-ea"/>
                <a:cs typeface="+mn-cs"/>
              </a:rPr>
              <a:t>-	Non allotissement non justifié,</a:t>
            </a:r>
          </a:p>
          <a:p>
            <a:r>
              <a:rPr lang="fr-FR" sz="1200" kern="1200" dirty="0" smtClean="0">
                <a:solidFill>
                  <a:schemeClr val="tx2"/>
                </a:solidFill>
                <a:effectLst/>
                <a:latin typeface="+mn-lt"/>
                <a:ea typeface="+mn-ea"/>
                <a:cs typeface="+mn-cs"/>
              </a:rPr>
              <a:t>-	Non-respect de délai suffisant de procédure,</a:t>
            </a:r>
          </a:p>
          <a:p>
            <a:r>
              <a:rPr lang="fr-FR" sz="1200" kern="1200" dirty="0" smtClean="0">
                <a:solidFill>
                  <a:schemeClr val="tx2"/>
                </a:solidFill>
                <a:effectLst/>
                <a:latin typeface="+mn-lt"/>
                <a:ea typeface="+mn-ea"/>
                <a:cs typeface="+mn-cs"/>
              </a:rPr>
              <a:t>-	Déclaration sans suite pour éviter de retenir un candidat non désiré,</a:t>
            </a:r>
          </a:p>
          <a:p>
            <a:r>
              <a:rPr lang="fr-FR" sz="1200" kern="1200" dirty="0" smtClean="0">
                <a:solidFill>
                  <a:schemeClr val="tx2"/>
                </a:solidFill>
                <a:effectLst/>
                <a:latin typeface="+mn-lt"/>
                <a:ea typeface="+mn-ea"/>
                <a:cs typeface="+mn-cs"/>
              </a:rPr>
              <a:t>-	Acceptation d’une offre inacceptable,</a:t>
            </a:r>
          </a:p>
          <a:p>
            <a:r>
              <a:rPr lang="fr-FR" sz="1200" kern="1200" dirty="0" smtClean="0">
                <a:solidFill>
                  <a:schemeClr val="tx2"/>
                </a:solidFill>
                <a:effectLst/>
                <a:latin typeface="+mn-lt"/>
                <a:ea typeface="+mn-ea"/>
                <a:cs typeface="+mn-cs"/>
              </a:rPr>
              <a:t>-	Manipulation des critères pour favoriser une entreprise,</a:t>
            </a:r>
          </a:p>
          <a:p>
            <a:r>
              <a:rPr lang="fr-FR" sz="1200" kern="1200" dirty="0" smtClean="0">
                <a:solidFill>
                  <a:schemeClr val="tx2"/>
                </a:solidFill>
                <a:effectLst/>
                <a:latin typeface="+mn-lt"/>
                <a:ea typeface="+mn-ea"/>
                <a:cs typeface="+mn-cs"/>
              </a:rPr>
              <a:t>-	Choix du fournisseur basé sur des considérations extérieures : liens avec le fournisseur, un tiers, relations privilégiées, souhait de garder un même fournisseur, etc…</a:t>
            </a:r>
          </a:p>
          <a:p>
            <a:r>
              <a:rPr lang="fr-FR" sz="1200" kern="1200" dirty="0" smtClean="0">
                <a:solidFill>
                  <a:schemeClr val="tx2"/>
                </a:solidFill>
                <a:effectLst/>
                <a:latin typeface="+mn-lt"/>
                <a:ea typeface="+mn-ea"/>
                <a:cs typeface="+mn-cs"/>
              </a:rPr>
              <a:t>-	Non remise en concurrence (marchés à tacite reconduction d’une durée anormale…),</a:t>
            </a:r>
          </a:p>
          <a:p>
            <a:r>
              <a:rPr lang="fr-FR" sz="1200" kern="1200" dirty="0" smtClean="0">
                <a:solidFill>
                  <a:schemeClr val="tx2"/>
                </a:solidFill>
                <a:effectLst/>
                <a:latin typeface="+mn-lt"/>
                <a:ea typeface="+mn-ea"/>
                <a:cs typeface="+mn-cs"/>
              </a:rPr>
              <a:t>-	Avenants ultérieurs bouleversant l’économie du marché</a:t>
            </a:r>
          </a:p>
          <a:p>
            <a:r>
              <a:rPr lang="fr-FR" sz="1200" kern="1200" dirty="0" smtClean="0">
                <a:solidFill>
                  <a:schemeClr val="tx2"/>
                </a:solidFill>
                <a:effectLst/>
                <a:latin typeface="+mn-lt"/>
                <a:ea typeface="+mn-ea"/>
                <a:cs typeface="+mn-cs"/>
              </a:rPr>
              <a:t>-	Etc…</a:t>
            </a: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73</a:t>
            </a:fld>
            <a:endParaRPr lang="fr-FR" noProof="0"/>
          </a:p>
        </p:txBody>
      </p:sp>
    </p:spTree>
    <p:extLst>
      <p:ext uri="{BB962C8B-B14F-4D97-AF65-F5344CB8AC3E}">
        <p14:creationId xmlns:p14="http://schemas.microsoft.com/office/powerpoint/2010/main" val="3813163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Le tribunal correctionnel de Montbéliard, dans un jugement du 7 janvier 2016, « commune de Béthoncourt » a condamné l’ancien maire de Béthoncourt (ville de 6 000 habitants) et l’ex-directrice générale des services à une amende de 5000 euros, dont la moitié avec sursis, pour atteinte à la liberté d’accès et à l’égalité de traitement dans le cadre de la commande publique.</a:t>
            </a:r>
          </a:p>
          <a:p>
            <a:r>
              <a:rPr lang="fr-FR" sz="1200" kern="1200" dirty="0" smtClean="0">
                <a:solidFill>
                  <a:schemeClr val="tx2"/>
                </a:solidFill>
                <a:effectLst/>
                <a:latin typeface="+mn-lt"/>
                <a:ea typeface="+mn-ea"/>
                <a:cs typeface="+mn-cs"/>
              </a:rPr>
              <a:t>Le juge du tribunal correctionnel relève que la pose d'un portail pour 12 000 € s'inscrivait en réalité dans une opération plus vaste d'une valeur de 65 000 € (« saucissonnage » d’un marché pour éviter l’effet de seuil et donc les contraintes liées aux procédures) ; et qu'aucune « mise en concurrence n'a été effectuée alors que d'autres entreprises auraient pu être contactée afin de proposer une offre moins couteuse et répondant au besoin de la commune ». Cette pose avait par ailleurs été au final facturée 13 000 € sans qu'un avenant ne vienne modifier le montant du marché. Des travaux de voirie pour 42 000 € n'avaient fait l'objet que d'un bon de commande établit « postérieurement à la facture, pour pallier la carence d'écrit et permettre le paiement de cette facture ». Enfin un marché de travaux d'un montant supérieur à 90 000 €, n'avait pas fait l'objet d'un avis de publicité au BOAMP ou dans un JAL</a:t>
            </a:r>
          </a:p>
          <a:p>
            <a:endParaRPr lang="fr-FR" sz="1200" kern="1200" dirty="0" smtClean="0">
              <a:solidFill>
                <a:schemeClr val="tx2"/>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74</a:t>
            </a:fld>
            <a:endParaRPr lang="fr-FR" noProof="0"/>
          </a:p>
        </p:txBody>
      </p:sp>
    </p:spTree>
    <p:extLst>
      <p:ext uri="{BB962C8B-B14F-4D97-AF65-F5344CB8AC3E}">
        <p14:creationId xmlns:p14="http://schemas.microsoft.com/office/powerpoint/2010/main" val="497574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75</a:t>
            </a:fld>
            <a:endParaRPr lang="fr-FR"/>
          </a:p>
        </p:txBody>
      </p:sp>
    </p:spTree>
    <p:extLst>
      <p:ext uri="{BB962C8B-B14F-4D97-AF65-F5344CB8AC3E}">
        <p14:creationId xmlns:p14="http://schemas.microsoft.com/office/powerpoint/2010/main" val="3600104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76</a:t>
            </a:fld>
            <a:endParaRPr lang="fr-FR" noProof="0"/>
          </a:p>
        </p:txBody>
      </p:sp>
    </p:spTree>
    <p:extLst>
      <p:ext uri="{BB962C8B-B14F-4D97-AF65-F5344CB8AC3E}">
        <p14:creationId xmlns:p14="http://schemas.microsoft.com/office/powerpoint/2010/main" val="2433076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77</a:t>
            </a:fld>
            <a:endParaRPr lang="fr-FR" noProof="0"/>
          </a:p>
        </p:txBody>
      </p:sp>
    </p:spTree>
    <p:extLst>
      <p:ext uri="{BB962C8B-B14F-4D97-AF65-F5344CB8AC3E}">
        <p14:creationId xmlns:p14="http://schemas.microsoft.com/office/powerpoint/2010/main" val="3778894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78</a:t>
            </a:fld>
            <a:endParaRPr lang="fr-FR" noProof="0"/>
          </a:p>
        </p:txBody>
      </p:sp>
    </p:spTree>
    <p:extLst>
      <p:ext uri="{BB962C8B-B14F-4D97-AF65-F5344CB8AC3E}">
        <p14:creationId xmlns:p14="http://schemas.microsoft.com/office/powerpoint/2010/main" val="8076584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79</a:t>
            </a:fld>
            <a:endParaRPr lang="fr-FR" noProof="0"/>
          </a:p>
        </p:txBody>
      </p:sp>
    </p:spTree>
    <p:extLst>
      <p:ext uri="{BB962C8B-B14F-4D97-AF65-F5344CB8AC3E}">
        <p14:creationId xmlns:p14="http://schemas.microsoft.com/office/powerpoint/2010/main" val="368633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Donc tout contrat, convention ou marché doit être au préalable autorisé par le conseil d’administration de l’établissement. Comme tout bon de commande est un contrat et un marché dès le premier euro, c’est pourquoi il est prévu que le CA peut donner délégation à l’ordonnateur pour la signature des marchés à incidence annuelle. </a:t>
            </a:r>
          </a:p>
          <a:p>
            <a:r>
              <a:rPr lang="fr-FR" sz="1200" kern="1200" dirty="0" smtClean="0">
                <a:solidFill>
                  <a:schemeClr val="tx2"/>
                </a:solidFill>
                <a:effectLst/>
                <a:latin typeface="+mn-lt"/>
                <a:ea typeface="+mn-ea"/>
                <a:cs typeface="+mn-cs"/>
              </a:rPr>
              <a:t>On notera que la dérogation ne concerne que les marchés. Les contrats ou conventions qui ne seraient pas des marchés publics doivent donc être obligatoirement présentés au CA, de même pour les marchés pluriannuels.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Question tacite reconduction,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La DAF considère toutefois, « </a:t>
            </a:r>
            <a:r>
              <a:rPr lang="fr-FR" sz="1200" i="1" kern="1200" dirty="0" smtClean="0">
                <a:solidFill>
                  <a:schemeClr val="tx2"/>
                </a:solidFill>
                <a:effectLst/>
                <a:latin typeface="+mn-lt"/>
                <a:ea typeface="+mn-ea"/>
                <a:cs typeface="+mn-cs"/>
              </a:rPr>
              <a:t>qu’un marché qui s'exécute sur deux exercices, mais qui est payé dans sa totalité avant service fait conformément à la réglementation en vigueur, et dont la reconduction est expresse pourra être considéré comme annuel, afin de faciliter la gestion des abonnements par exemple</a:t>
            </a:r>
            <a:r>
              <a:rPr lang="fr-FR" sz="1200" kern="1200" dirty="0" smtClean="0">
                <a:solidFill>
                  <a:schemeClr val="tx2"/>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7</a:t>
            </a:fld>
            <a:endParaRPr lang="fr-FR" noProof="0"/>
          </a:p>
        </p:txBody>
      </p:sp>
    </p:spTree>
    <p:extLst>
      <p:ext uri="{BB962C8B-B14F-4D97-AF65-F5344CB8AC3E}">
        <p14:creationId xmlns:p14="http://schemas.microsoft.com/office/powerpoint/2010/main" val="12051334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80</a:t>
            </a:fld>
            <a:endParaRPr lang="fr-FR" noProof="0"/>
          </a:p>
        </p:txBody>
      </p:sp>
    </p:spTree>
    <p:extLst>
      <p:ext uri="{BB962C8B-B14F-4D97-AF65-F5344CB8AC3E}">
        <p14:creationId xmlns:p14="http://schemas.microsoft.com/office/powerpoint/2010/main" val="1517156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81</a:t>
            </a:fld>
            <a:endParaRPr lang="fr-FR" noProof="0"/>
          </a:p>
        </p:txBody>
      </p:sp>
    </p:spTree>
    <p:extLst>
      <p:ext uri="{BB962C8B-B14F-4D97-AF65-F5344CB8AC3E}">
        <p14:creationId xmlns:p14="http://schemas.microsoft.com/office/powerpoint/2010/main" val="29049398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82</a:t>
            </a:fld>
            <a:endParaRPr lang="fr-FR" noProof="0"/>
          </a:p>
        </p:txBody>
      </p:sp>
    </p:spTree>
    <p:extLst>
      <p:ext uri="{BB962C8B-B14F-4D97-AF65-F5344CB8AC3E}">
        <p14:creationId xmlns:p14="http://schemas.microsoft.com/office/powerpoint/2010/main" val="2252455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83</a:t>
            </a:fld>
            <a:endParaRPr lang="fr-FR" noProof="0"/>
          </a:p>
        </p:txBody>
      </p:sp>
    </p:spTree>
    <p:extLst>
      <p:ext uri="{BB962C8B-B14F-4D97-AF65-F5344CB8AC3E}">
        <p14:creationId xmlns:p14="http://schemas.microsoft.com/office/powerpoint/2010/main" val="39840777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84</a:t>
            </a:fld>
            <a:endParaRPr lang="fr-FR" noProof="0"/>
          </a:p>
        </p:txBody>
      </p:sp>
    </p:spTree>
    <p:extLst>
      <p:ext uri="{BB962C8B-B14F-4D97-AF65-F5344CB8AC3E}">
        <p14:creationId xmlns:p14="http://schemas.microsoft.com/office/powerpoint/2010/main" val="28910157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85</a:t>
            </a:fld>
            <a:endParaRPr lang="fr-FR" noProof="0"/>
          </a:p>
        </p:txBody>
      </p:sp>
    </p:spTree>
    <p:extLst>
      <p:ext uri="{BB962C8B-B14F-4D97-AF65-F5344CB8AC3E}">
        <p14:creationId xmlns:p14="http://schemas.microsoft.com/office/powerpoint/2010/main" val="325901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2"/>
                </a:solidFill>
                <a:effectLst/>
                <a:latin typeface="+mn-lt"/>
                <a:ea typeface="+mn-ea"/>
                <a:cs typeface="+mn-cs"/>
              </a:rPr>
              <a:t>L’accord cadre</a:t>
            </a:r>
            <a:r>
              <a:rPr lang="fr-FR" sz="1200" kern="1200" dirty="0" smtClean="0">
                <a:solidFill>
                  <a:schemeClr val="tx2"/>
                </a:solidFill>
                <a:effectLst/>
                <a:latin typeface="+mn-lt"/>
                <a:ea typeface="+mn-ea"/>
                <a:cs typeface="+mn-cs"/>
              </a:rPr>
              <a:t>.</a:t>
            </a:r>
          </a:p>
          <a:p>
            <a:r>
              <a:rPr lang="fr-FR" sz="1200" kern="1200" dirty="0" smtClean="0">
                <a:solidFill>
                  <a:schemeClr val="tx2"/>
                </a:solidFill>
                <a:effectLst/>
                <a:latin typeface="+mn-lt"/>
                <a:ea typeface="+mn-ea"/>
                <a:cs typeface="+mn-cs"/>
              </a:rPr>
              <a:t>C’est une techniques d'achat qui se définit comme un contrat conclu à titre onéreux entre une personne publique et des opérateurs économiques publics ou privés, ayant pour objet d’établir les termes régissant les marchés (dits subséquents) à passer au cours d’une période donnée, en particulier en ce qui concerne les prix et, s’il y a lieu, les quantités envisagées.</a:t>
            </a:r>
          </a:p>
          <a:p>
            <a:r>
              <a:rPr lang="fr-FR" sz="1200" kern="1200" dirty="0" smtClean="0">
                <a:solidFill>
                  <a:schemeClr val="tx2"/>
                </a:solidFill>
                <a:effectLst/>
                <a:latin typeface="+mn-lt"/>
                <a:ea typeface="+mn-ea"/>
                <a:cs typeface="+mn-cs"/>
              </a:rPr>
              <a:t>Il a pour caractéristique essentielle de séparer la procédure de choix du ou des titulaires de l’attribution des marchés. Il permet de sélectionner plusieurs prestataires, qui seront remis en concurrence lors de la survenance du besoin. En définitive, c’est un contrat conclu entre une ou plusieurs personnes publiques avec un ou plusieurs opérateurs économiques qui leur accorde une exclusivité unique ou partagée pour une durée déterminée (au maximum quatre ans) et sur le fondement duquel des marchés sont ultérieurement passés. Ce sont des avant-contrats accessoires aux marchés publics ultérieurs. </a:t>
            </a:r>
          </a:p>
          <a:p>
            <a:r>
              <a:rPr lang="fr-FR" sz="1200" kern="1200" dirty="0" smtClean="0">
                <a:solidFill>
                  <a:schemeClr val="tx2"/>
                </a:solidFill>
                <a:effectLst/>
                <a:latin typeface="+mn-lt"/>
                <a:ea typeface="+mn-ea"/>
                <a:cs typeface="+mn-cs"/>
              </a:rPr>
              <a:t>Ce type de marché est particulièrement adapté pour les transports pour les sorties scolaires par exemple.</a:t>
            </a:r>
          </a:p>
          <a:p>
            <a:r>
              <a:rPr lang="fr-FR" sz="1200" kern="1200" dirty="0" smtClean="0">
                <a:solidFill>
                  <a:schemeClr val="tx2"/>
                </a:solidFill>
                <a:effectLst/>
                <a:latin typeface="+mn-lt"/>
                <a:ea typeface="+mn-ea"/>
                <a:cs typeface="+mn-cs"/>
              </a:rPr>
              <a:t> </a:t>
            </a:r>
            <a:r>
              <a:rPr lang="fr-FR" sz="1200" b="1" kern="1200" dirty="0" smtClean="0">
                <a:solidFill>
                  <a:schemeClr val="tx2"/>
                </a:solidFill>
                <a:effectLst/>
                <a:latin typeface="+mn-lt"/>
                <a:ea typeface="+mn-ea"/>
                <a:cs typeface="+mn-cs"/>
              </a:rPr>
              <a:t>Le marché à bons de commande</a:t>
            </a:r>
            <a:r>
              <a:rPr lang="fr-FR" sz="1200" kern="1200" dirty="0" smtClean="0">
                <a:solidFill>
                  <a:schemeClr val="tx2"/>
                </a:solidFill>
                <a:effectLst/>
                <a:latin typeface="+mn-lt"/>
                <a:ea typeface="+mn-ea"/>
                <a:cs typeface="+mn-cs"/>
              </a:rPr>
              <a:t>.</a:t>
            </a:r>
          </a:p>
          <a:p>
            <a:r>
              <a:rPr lang="fr-FR" sz="1200" kern="1200" dirty="0" smtClean="0">
                <a:solidFill>
                  <a:schemeClr val="tx2"/>
                </a:solidFill>
                <a:effectLst/>
                <a:latin typeface="+mn-lt"/>
                <a:ea typeface="+mn-ea"/>
                <a:cs typeface="+mn-cs"/>
              </a:rPr>
              <a:t>Le marché à bons de commande est un marché public où l’étendue du besoin de l’établissement n’est pas totalement définie, en raison d’une incertitude sur les quantités notamment. L’exécution des prestations s’effectue à la suite de l’émission de différents bons de commande pour des achats échelonnés tel que des biens consommables, fournitures courantes (denrées alimentaires, boissons, etc.) pour lesquelles la personne publique ne peut déterminer avec précision les quantités nécessaires.</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10</a:t>
            </a:fld>
            <a:endParaRPr lang="fr-FR" noProof="0"/>
          </a:p>
        </p:txBody>
      </p:sp>
    </p:spTree>
    <p:extLst>
      <p:ext uri="{BB962C8B-B14F-4D97-AF65-F5344CB8AC3E}">
        <p14:creationId xmlns:p14="http://schemas.microsoft.com/office/powerpoint/2010/main" val="65056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fait de faire ou non référence à un CCAG dans votre cahier des charges aura donc une importance pour les pièces qu’il conviendra de joindre à votre facture pour le comptable. Si votre marché ne fait pas référence à un CCAG il faudra joindre, selon la rubrique 4121, « toutes pièces du marché rendues nécessaires pour l'exécution financière du contrat ». ; c’est-à-dire principalement la facture et l’écrit qui formalise votre marché. Bien entendu il faudra que cet écrit, quelle que soit sa forme (vos documents du marché, cahier des charges avec acte d’engagement, contrat, bon de commande, devis accepté, etc…) permettent au comptable d’exercer son contrôle sur la conformité du paiement avec les clauses écrites : reconduction, prix, revalorisation, pénalités éventuelles, </a:t>
            </a:r>
            <a:r>
              <a:rPr lang="fr-FR" dirty="0" err="1" smtClean="0"/>
              <a:t>etc</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11</a:t>
            </a:fld>
            <a:endParaRPr lang="fr-FR" noProof="0"/>
          </a:p>
        </p:txBody>
      </p:sp>
    </p:spTree>
    <p:extLst>
      <p:ext uri="{BB962C8B-B14F-4D97-AF65-F5344CB8AC3E}">
        <p14:creationId xmlns:p14="http://schemas.microsoft.com/office/powerpoint/2010/main" val="161585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13" name="Connecteur droit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15" name="Connecteur droit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fr-FR" noProof="0"/>
          </a:p>
        </p:txBody>
      </p:sp>
      <p:sp>
        <p:nvSpPr>
          <p:cNvPr id="2" name="Titre 1"/>
          <p:cNvSpPr>
            <a:spLocks noGrp="1"/>
          </p:cNvSpPr>
          <p:nvPr>
            <p:ph type="ctrTitle" hasCustomPrompt="1"/>
          </p:nvPr>
        </p:nvSpPr>
        <p:spPr>
          <a:xfrm>
            <a:off x="2428669" y="1600200"/>
            <a:ext cx="8329031" cy="2680127"/>
          </a:xfrm>
        </p:spPr>
        <p:txBody>
          <a:bodyPr rtlCol="0">
            <a:noAutofit/>
          </a:bodyPr>
          <a:lstStyle>
            <a:lvl1pPr rtl="0">
              <a:defRPr sz="5400"/>
            </a:lvl1pPr>
          </a:lstStyle>
          <a:p>
            <a:pPr rtl="0"/>
            <a:r>
              <a:rPr lang="fr-FR" noProof="0" dirty="0" smtClean="0"/>
              <a:t>Cliquez pour modifier le style du titre</a:t>
            </a:r>
            <a:endParaRPr lang="fr-FR" noProof="0" dirty="0"/>
          </a:p>
        </p:txBody>
      </p:sp>
      <p:sp>
        <p:nvSpPr>
          <p:cNvPr id="3" name="Sous-titre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smtClean="0"/>
              <a:t>Modifier le style des sous-titres du masque</a:t>
            </a:r>
            <a:endParaRPr lang="fr-FR" noProof="0"/>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8CB63F34-E62A-42EB-8BBE-5D97981BDF99}" type="datetime1">
              <a:rPr lang="fr-FR" noProof="0" smtClean="0"/>
              <a:pPr rtl="0"/>
              <a:t>01/10/2022</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lvl1pPr>
              <a:defRPr/>
            </a:lvl1pPr>
            <a:lvl5pPr>
              <a:defRPr/>
            </a:lvl5pPr>
            <a:lvl6pPr>
              <a:defRPr/>
            </a:lvl6pPr>
            <a:lvl7pPr>
              <a:defRPr/>
            </a:lvl7pPr>
            <a:lvl8pPr>
              <a:defRPr/>
            </a:lvl8pPr>
            <a:lvl9pPr>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e la date 3"/>
          <p:cNvSpPr>
            <a:spLocks noGrp="1"/>
          </p:cNvSpPr>
          <p:nvPr>
            <p:ph type="dt" sz="half" idx="10"/>
          </p:nvPr>
        </p:nvSpPr>
        <p:spPr/>
        <p:txBody>
          <a:bodyPr rtlCol="0"/>
          <a:lstStyle/>
          <a:p>
            <a:pPr rtl="0"/>
            <a:fld id="{F628D6F8-A827-43B4-8C73-878D7AB60B7E}" type="datetime1">
              <a:rPr lang="fr-FR" noProof="0" smtClean="0"/>
              <a:pPr rtl="0"/>
              <a:t>01/10/2022</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1" name="Connecteur droit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a:p>
        </p:txBody>
      </p:sp>
      <p:cxnSp>
        <p:nvCxnSpPr>
          <p:cNvPr id="14" name="Connecteur droit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hasCustomPrompt="1"/>
          </p:nvPr>
        </p:nvSpPr>
        <p:spPr>
          <a:xfrm>
            <a:off x="9599612" y="685800"/>
            <a:ext cx="1787526" cy="5486400"/>
          </a:xfrm>
        </p:spPr>
        <p:txBody>
          <a:bodyPr vert="eaVert" rtlCol="0"/>
          <a:lstStyle>
            <a:lvl1pPr rtl="0">
              <a:defRPr/>
            </a:lvl1pPr>
          </a:lstStyle>
          <a:p>
            <a:pPr rtl="0"/>
            <a:r>
              <a:rPr lang="fr-FR" noProof="0" dirty="0" smtClean="0"/>
              <a:t>Cliquez pour modifier le style du titre</a:t>
            </a:r>
            <a:endParaRPr lang="fr-FR" noProof="0" dirty="0"/>
          </a:p>
        </p:txBody>
      </p:sp>
      <p:sp>
        <p:nvSpPr>
          <p:cNvPr id="3" name="Espace réservé du texte vertical 2"/>
          <p:cNvSpPr>
            <a:spLocks noGrp="1"/>
          </p:cNvSpPr>
          <p:nvPr>
            <p:ph type="body" orient="vert" idx="1"/>
          </p:nvPr>
        </p:nvSpPr>
        <p:spPr>
          <a:xfrm>
            <a:off x="1598613" y="685800"/>
            <a:ext cx="7848599" cy="5486400"/>
          </a:xfrm>
        </p:spPr>
        <p:txBody>
          <a:bodyPr vert="eaVert" rtlCol="0"/>
          <a:lstStyle>
            <a:lvl1pPr>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e la date 3"/>
          <p:cNvSpPr>
            <a:spLocks noGrp="1"/>
          </p:cNvSpPr>
          <p:nvPr>
            <p:ph type="dt" sz="half" idx="10"/>
          </p:nvPr>
        </p:nvSpPr>
        <p:spPr/>
        <p:txBody>
          <a:bodyPr rtlCol="0"/>
          <a:lstStyle/>
          <a:p>
            <a:pPr rtl="0"/>
            <a:fld id="{84EE86DE-C0F5-4589-B42C-0AB3ABDBEEBE}" type="datetime1">
              <a:rPr lang="fr-FR" noProof="0" smtClean="0"/>
              <a:pPr rtl="0"/>
              <a:t>01/10/2022</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contenu 2"/>
          <p:cNvSpPr>
            <a:spLocks noGrp="1"/>
          </p:cNvSpPr>
          <p:nvPr>
            <p:ph idx="1"/>
          </p:nvPr>
        </p:nvSpPr>
        <p:spPr/>
        <p:txBody>
          <a:bodyPr rtlCol="0"/>
          <a:lstStyle>
            <a:lvl1pPr>
              <a:defRPr/>
            </a:lvl1pPr>
            <a:lvl5pPr>
              <a:defRPr/>
            </a:lvl5pPr>
            <a:lvl6pPr>
              <a:defRPr/>
            </a:lvl6pPr>
            <a:lvl7pPr>
              <a:defRPr/>
            </a:lvl7pPr>
            <a:lvl8pPr>
              <a:defRPr/>
            </a:lvl8pPr>
            <a:lvl9pPr>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e la date 3"/>
          <p:cNvSpPr>
            <a:spLocks noGrp="1"/>
          </p:cNvSpPr>
          <p:nvPr>
            <p:ph type="dt" sz="half" idx="10"/>
          </p:nvPr>
        </p:nvSpPr>
        <p:spPr/>
        <p:txBody>
          <a:bodyPr rtlCol="0"/>
          <a:lstStyle/>
          <a:p>
            <a:pPr rtl="0"/>
            <a:fld id="{7BD930E9-522E-4B98-907D-6FC3AD7E907B}" type="datetime1">
              <a:rPr lang="fr-FR" noProof="0" smtClean="0"/>
              <a:pPr rtl="0"/>
              <a:t>01/10/2022</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22" name="Connecteur droit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fr-FR" noProof="0"/>
          </a:p>
        </p:txBody>
      </p:sp>
      <p:cxnSp>
        <p:nvCxnSpPr>
          <p:cNvPr id="23" name="Connecteur droit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1" name="Connecteur droit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3" name="Connecteur droit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hasCustomPrompt="1"/>
          </p:nvPr>
        </p:nvSpPr>
        <p:spPr>
          <a:xfrm>
            <a:off x="1598613" y="1600201"/>
            <a:ext cx="8283272" cy="2654064"/>
          </a:xfrm>
        </p:spPr>
        <p:txBody>
          <a:bodyPr rtlCol="0" anchor="b">
            <a:normAutofit/>
          </a:bodyPr>
          <a:lstStyle>
            <a:lvl1pPr algn="l" rtl="0">
              <a:defRPr sz="5400" b="0" cap="none" baseline="0"/>
            </a:lvl1pPr>
          </a:lstStyle>
          <a:p>
            <a:pPr rtl="0"/>
            <a:r>
              <a:rPr lang="fr-FR" noProof="0" dirty="0" smtClean="0"/>
              <a:t>Cliquez pour modifier le style du titre</a:t>
            </a:r>
            <a:endParaRPr lang="fr-FR" noProof="0" dirty="0"/>
          </a:p>
        </p:txBody>
      </p:sp>
      <p:sp>
        <p:nvSpPr>
          <p:cNvPr id="3" name="Espace réservé du texte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1081AF74-AAE7-463E-86C0-EE02064F8F51}" type="datetime1">
              <a:rPr lang="fr-FR" noProof="0" smtClean="0"/>
              <a:pPr rtl="0"/>
              <a:t>01/10/2022</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contenu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u contenu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5" name="Espace réservé de la date 4"/>
          <p:cNvSpPr>
            <a:spLocks noGrp="1"/>
          </p:cNvSpPr>
          <p:nvPr>
            <p:ph type="dt" sz="half" idx="10"/>
          </p:nvPr>
        </p:nvSpPr>
        <p:spPr/>
        <p:txBody>
          <a:bodyPr rtlCol="0"/>
          <a:lstStyle/>
          <a:p>
            <a:pPr rtl="0"/>
            <a:fld id="{F3F495EE-B4EF-444D-88BC-CEAB1749D92D}" type="datetime1">
              <a:rPr lang="fr-FR" noProof="0" smtClean="0"/>
              <a:pPr rtl="0"/>
              <a:t>01/10/2022</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texte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5" name="Espace réservé du texte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7" name="Espace réservé de la date 6"/>
          <p:cNvSpPr>
            <a:spLocks noGrp="1"/>
          </p:cNvSpPr>
          <p:nvPr>
            <p:ph type="dt" sz="half" idx="10"/>
          </p:nvPr>
        </p:nvSpPr>
        <p:spPr/>
        <p:txBody>
          <a:bodyPr rtlCol="0"/>
          <a:lstStyle/>
          <a:p>
            <a:pPr rtl="0"/>
            <a:fld id="{035F29F0-A14F-4F4F-8A89-9D96995D09F4}" type="datetime1">
              <a:rPr lang="fr-FR" noProof="0" smtClean="0"/>
              <a:pPr rtl="0"/>
              <a:t>01/10/2022</a:t>
            </a:fld>
            <a:endParaRPr lang="fr-FR" noProof="0"/>
          </a:p>
        </p:txBody>
      </p:sp>
      <p:sp>
        <p:nvSpPr>
          <p:cNvPr id="8" name="Espace réservé du pied de page 7"/>
          <p:cNvSpPr>
            <a:spLocks noGrp="1"/>
          </p:cNvSpPr>
          <p:nvPr>
            <p:ph type="ftr" sz="quarter" idx="11"/>
          </p:nvPr>
        </p:nvSpPr>
        <p:spPr/>
        <p:txBody>
          <a:bodyPr rtlCol="0"/>
          <a:lstStyle/>
          <a:p>
            <a:pPr rtl="0"/>
            <a:r>
              <a:rPr lang="fr-FR" noProof="0"/>
              <a:t>Ajouter un pied de page</a:t>
            </a:r>
          </a:p>
        </p:txBody>
      </p:sp>
      <p:sp>
        <p:nvSpPr>
          <p:cNvPr id="9" name="Espace réservé du numéro de diapositive 8"/>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e la date 2"/>
          <p:cNvSpPr>
            <a:spLocks noGrp="1"/>
          </p:cNvSpPr>
          <p:nvPr>
            <p:ph type="dt" sz="half" idx="10"/>
          </p:nvPr>
        </p:nvSpPr>
        <p:spPr/>
        <p:txBody>
          <a:bodyPr rtlCol="0"/>
          <a:lstStyle/>
          <a:p>
            <a:pPr rtl="0"/>
            <a:fld id="{375A8DC8-1EBC-45BD-B5DA-23DB3A320D95}" type="datetime1">
              <a:rPr lang="fr-FR" noProof="0" smtClean="0"/>
              <a:pPr rtl="0"/>
              <a:t>01/10/2022</a:t>
            </a:fld>
            <a:endParaRPr lang="fr-FR" noProof="0"/>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7" name="Connecteur droit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Espace réservé de la date 1"/>
          <p:cNvSpPr>
            <a:spLocks noGrp="1"/>
          </p:cNvSpPr>
          <p:nvPr>
            <p:ph type="dt" sz="half" idx="10"/>
          </p:nvPr>
        </p:nvSpPr>
        <p:spPr/>
        <p:txBody>
          <a:bodyPr rtlCol="0"/>
          <a:lstStyle/>
          <a:p>
            <a:pPr rtl="0"/>
            <a:fld id="{299DDFE8-5D0F-4294-BF0D-BCBA491BB07D}" type="datetime1">
              <a:rPr lang="fr-FR" noProof="0" smtClean="0"/>
              <a:pPr rtl="0"/>
              <a:t>01/10/2022</a:t>
            </a:fld>
            <a:endParaRPr lang="fr-FR" noProof="0"/>
          </a:p>
        </p:txBody>
      </p:sp>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4" name="Espace réservé du numéro de diapositive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10" name="Connecteur droit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bwMode="white">
          <a:xfrm>
            <a:off x="1074240" y="381000"/>
            <a:ext cx="3293422" cy="1371600"/>
          </a:xfrm>
        </p:spPr>
        <p:txBody>
          <a:bodyPr rtlCol="0" anchor="b">
            <a:normAutofit/>
          </a:bodyPr>
          <a:lstStyle>
            <a:lvl1pPr algn="l" rtl="0">
              <a:defRPr sz="2800" b="0" cap="all" baseline="0">
                <a:solidFill>
                  <a:schemeClr val="bg1"/>
                </a:solidFill>
              </a:defRPr>
            </a:lvl1pPr>
          </a:lstStyle>
          <a:p>
            <a:pPr rtl="0"/>
            <a:r>
              <a:rPr lang="fr-FR" noProof="0" dirty="0" smtClean="0"/>
              <a:t>Cliquez pour modifier le style du titre</a:t>
            </a:r>
            <a:endParaRPr lang="fr-FR" noProof="0" dirty="0"/>
          </a:p>
        </p:txBody>
      </p:sp>
      <p:sp>
        <p:nvSpPr>
          <p:cNvPr id="3" name="Espace réservé du contenu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u texte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rtlCol="0"/>
          <a:lstStyle/>
          <a:p>
            <a:pPr rtl="0"/>
            <a:fld id="{511C5F71-8AAC-4C18-9BBC-93A1054C5EED}" type="datetime1">
              <a:rPr lang="fr-FR" noProof="0" smtClean="0"/>
              <a:pPr rtl="0"/>
              <a:t>01/10/2022</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a:xfrm>
            <a:off x="1074240" y="381000"/>
            <a:ext cx="3293422" cy="1371600"/>
          </a:xfrm>
        </p:spPr>
        <p:txBody>
          <a:bodyPr rtlCol="0" anchor="b">
            <a:normAutofit/>
          </a:bodyPr>
          <a:lstStyle>
            <a:lvl1pPr algn="l" rtl="0">
              <a:defRPr sz="2800" b="0" cap="all" baseline="0">
                <a:solidFill>
                  <a:schemeClr val="tx1">
                    <a:lumMod val="75000"/>
                  </a:schemeClr>
                </a:solidFill>
              </a:defRPr>
            </a:lvl1pPr>
          </a:lstStyle>
          <a:p>
            <a:pPr rtl="0"/>
            <a:r>
              <a:rPr lang="fr-FR" noProof="0" dirty="0" smtClean="0"/>
              <a:t>Cliquez pour modifier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hasCustomPrompt="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rtlCol="0"/>
          <a:lstStyle>
            <a:lvl1pPr>
              <a:defRPr baseline="0">
                <a:solidFill>
                  <a:schemeClr val="tx2"/>
                </a:solidFill>
              </a:defRPr>
            </a:lvl1pPr>
          </a:lstStyle>
          <a:p>
            <a:pPr rtl="0"/>
            <a:fld id="{1828A8D0-70DF-4270-BFE1-B980037453FE}" type="datetime1">
              <a:rPr lang="fr-FR" noProof="0" smtClean="0"/>
              <a:pPr rtl="0"/>
              <a:t>01/10/2022</a:t>
            </a:fld>
            <a:endParaRPr lang="fr-FR" noProof="0"/>
          </a:p>
        </p:txBody>
      </p:sp>
      <p:sp>
        <p:nvSpPr>
          <p:cNvPr id="6" name="Espace réservé du pied de page 5"/>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cxnSp>
        <p:nvCxnSpPr>
          <p:cNvPr id="10" name="Connecteur droit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4" name="Connecteur droit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a:p>
        </p:txBody>
      </p:sp>
      <p:cxnSp>
        <p:nvCxnSpPr>
          <p:cNvPr id="16" name="Connecteur droit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fr-FR" noProof="0" dirty="0" smtClean="0"/>
              <a:t>Cliquez pour modifier le style du titre</a:t>
            </a:r>
            <a:endParaRPr lang="fr-FR" noProof="0" dirty="0"/>
          </a:p>
        </p:txBody>
      </p:sp>
      <p:sp>
        <p:nvSpPr>
          <p:cNvPr id="3" name="Espace réservé du texte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CC995AA8-4435-43C9-8D68-A9F4972684AF}" type="datetime1">
              <a:rPr lang="fr-FR" noProof="0" smtClean="0"/>
              <a:pPr rtl="0"/>
              <a:t>01/10/2022</a:t>
            </a:fld>
            <a:endParaRPr lang="fr-FR" noProof="0"/>
          </a:p>
        </p:txBody>
      </p:sp>
      <p:sp>
        <p:nvSpPr>
          <p:cNvPr id="5" name="Espace réservé du pied de pa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fr-FR" noProof="0"/>
              <a:t>Ajouter un pied de page</a:t>
            </a:r>
          </a:p>
        </p:txBody>
      </p:sp>
      <p:sp>
        <p:nvSpPr>
          <p:cNvPr id="6" name="Espace réservé du numéro de diapositiv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fr-FR" noProof="0" smtClean="0"/>
              <a:pPr rtl="0"/>
              <a:t>‹N°›</a:t>
            </a:fld>
            <a:endParaRPr lang="fr-FR" noProof="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economie.gouv.fr/files/files/directions_services/daj/marches_publics/conseil_acheteurs/fiches-techniques/crisesanitaire/FT-P%C3%A9nurie_mati%C3%A8res_premi%C3%A8res.pdf?v=1645207702"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hyperlink" Target="https://www.economie.gouv.fr/files/files/directions_services/daj/marches_publics/conseil_acheteurs/Circulaire-30-mars2022.pdf?v=1648902799"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28669" y="332657"/>
            <a:ext cx="8329031" cy="1872208"/>
          </a:xfrm>
        </p:spPr>
        <p:txBody>
          <a:bodyPr rtlCol="0"/>
          <a:lstStyle/>
          <a:p>
            <a:pPr rtl="0"/>
            <a:r>
              <a:rPr lang="fr-FR" b="1" dirty="0" smtClean="0">
                <a:solidFill>
                  <a:srgbClr val="002060"/>
                </a:solidFill>
              </a:rPr>
              <a:t>INITIATION A L’ACHAT PUBLIC</a:t>
            </a:r>
            <a:endParaRPr lang="fr-FR" b="1" dirty="0">
              <a:solidFill>
                <a:srgbClr val="002060"/>
              </a:solidFill>
            </a:endParaRPr>
          </a:p>
        </p:txBody>
      </p:sp>
      <p:sp>
        <p:nvSpPr>
          <p:cNvPr id="3" name="Sous-titre 2"/>
          <p:cNvSpPr>
            <a:spLocks noGrp="1"/>
          </p:cNvSpPr>
          <p:nvPr>
            <p:ph type="subTitle" idx="1"/>
          </p:nvPr>
        </p:nvSpPr>
        <p:spPr>
          <a:xfrm>
            <a:off x="2428669" y="2348880"/>
            <a:ext cx="7516442" cy="936103"/>
          </a:xfrm>
        </p:spPr>
        <p:txBody>
          <a:bodyPr rtlCol="0"/>
          <a:lstStyle/>
          <a:p>
            <a:pPr rtl="0"/>
            <a:r>
              <a:rPr lang="fr-FR" dirty="0" smtClean="0"/>
              <a:t>Lundi </a:t>
            </a:r>
            <a:r>
              <a:rPr lang="fr-FR" smtClean="0"/>
              <a:t>3 octobre 2022</a:t>
            </a:r>
            <a:endParaRPr lang="fr-FR" dirty="0"/>
          </a:p>
        </p:txBody>
      </p:sp>
      <p:sp>
        <p:nvSpPr>
          <p:cNvPr id="4" name="Rectangle 3"/>
          <p:cNvSpPr/>
          <p:nvPr/>
        </p:nvSpPr>
        <p:spPr>
          <a:xfrm>
            <a:off x="117748" y="5877272"/>
            <a:ext cx="9361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942284" y="3717032"/>
            <a:ext cx="5472608" cy="2000548"/>
          </a:xfrm>
          <a:prstGeom prst="rect">
            <a:avLst/>
          </a:prstGeom>
          <a:noFill/>
        </p:spPr>
        <p:txBody>
          <a:bodyPr wrap="square" rtlCol="0">
            <a:spAutoFit/>
          </a:bodyPr>
          <a:lstStyle/>
          <a:p>
            <a:r>
              <a:rPr lang="fr-FR" sz="3600" dirty="0" smtClean="0">
                <a:solidFill>
                  <a:srgbClr val="465562">
                    <a:lumMod val="75000"/>
                  </a:srgbClr>
                </a:solidFill>
                <a:ea typeface="+mj-ea"/>
                <a:cs typeface="+mj-cs"/>
              </a:rPr>
              <a:t>Intervenants :</a:t>
            </a:r>
          </a:p>
          <a:p>
            <a:endParaRPr lang="fr-FR" sz="1400" dirty="0">
              <a:solidFill>
                <a:srgbClr val="465562">
                  <a:lumMod val="75000"/>
                </a:srgbClr>
              </a:solidFill>
              <a:ea typeface="+mj-ea"/>
              <a:cs typeface="+mj-cs"/>
            </a:endParaRPr>
          </a:p>
          <a:p>
            <a:r>
              <a:rPr lang="fr-FR" sz="2800" dirty="0"/>
              <a:t>Hamid ETTAHFI</a:t>
            </a:r>
          </a:p>
          <a:p>
            <a:r>
              <a:rPr lang="fr-FR" sz="2800" dirty="0"/>
              <a:t>Bernard BLANC</a:t>
            </a:r>
          </a:p>
          <a:p>
            <a:endParaRPr lang="fr-FR"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solidFill>
                  <a:srgbClr val="002060"/>
                </a:solidFill>
              </a:rPr>
              <a:t>Les divers types de marchés publics</a:t>
            </a:r>
            <a:r>
              <a:rPr lang="fr-FR" b="1" dirty="0">
                <a:solidFill>
                  <a:srgbClr val="002060"/>
                </a:solidFill>
              </a:rPr>
              <a:t> </a:t>
            </a:r>
            <a:r>
              <a:rPr lang="fr-FR" sz="2000" b="1" dirty="0" smtClean="0">
                <a:solidFill>
                  <a:srgbClr val="002060"/>
                </a:solidFill>
              </a:rPr>
              <a:t>(3)</a:t>
            </a:r>
            <a:endParaRPr lang="fr-FR" sz="2000" b="1" dirty="0">
              <a:solidFill>
                <a:srgbClr val="002060"/>
              </a:solidFill>
            </a:endParaRPr>
          </a:p>
        </p:txBody>
      </p:sp>
      <p:sp>
        <p:nvSpPr>
          <p:cNvPr id="3" name="Espace réservé du contenu 2"/>
          <p:cNvSpPr>
            <a:spLocks noGrp="1"/>
          </p:cNvSpPr>
          <p:nvPr>
            <p:ph idx="1"/>
          </p:nvPr>
        </p:nvSpPr>
        <p:spPr>
          <a:xfrm>
            <a:off x="1593436" y="1600200"/>
            <a:ext cx="10117600" cy="5069160"/>
          </a:xfrm>
        </p:spPr>
        <p:txBody>
          <a:bodyPr>
            <a:normAutofit/>
          </a:bodyPr>
          <a:lstStyle/>
          <a:p>
            <a:pPr marL="0" indent="0" algn="just">
              <a:buNone/>
            </a:pPr>
            <a:r>
              <a:rPr lang="fr-FR" b="1" u="sng" dirty="0" smtClean="0"/>
              <a:t>Par leurs caractéristiques</a:t>
            </a:r>
            <a:r>
              <a:rPr lang="fr-FR" dirty="0" smtClean="0"/>
              <a:t>.</a:t>
            </a:r>
          </a:p>
          <a:p>
            <a:pPr algn="just"/>
            <a:r>
              <a:rPr lang="fr-FR" dirty="0" smtClean="0"/>
              <a:t>Le </a:t>
            </a:r>
            <a:r>
              <a:rPr lang="fr-FR" dirty="0"/>
              <a:t>marché « classique », global ou alloti : c’est celui qui concerne la plupart de nos bons de commande pour une réparation, une commande de mobilier, de matériel, une location de photocopieurs, etc…</a:t>
            </a:r>
          </a:p>
          <a:p>
            <a:pPr algn="just"/>
            <a:r>
              <a:rPr lang="fr-FR" dirty="0"/>
              <a:t>L’accord </a:t>
            </a:r>
            <a:r>
              <a:rPr lang="fr-FR" dirty="0" smtClean="0"/>
              <a:t>cadre. Le </a:t>
            </a:r>
            <a:r>
              <a:rPr lang="fr-FR" dirty="0"/>
              <a:t>marché à bons de commande.</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62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2060"/>
                </a:solidFill>
              </a:rPr>
              <a:t>Comment et pourquoi intégrer les CCAG à vos marchés</a:t>
            </a:r>
          </a:p>
        </p:txBody>
      </p:sp>
      <p:sp>
        <p:nvSpPr>
          <p:cNvPr id="3" name="Espace réservé du contenu 2"/>
          <p:cNvSpPr>
            <a:spLocks noGrp="1"/>
          </p:cNvSpPr>
          <p:nvPr>
            <p:ph idx="1"/>
          </p:nvPr>
        </p:nvSpPr>
        <p:spPr>
          <a:xfrm>
            <a:off x="1593436" y="1600200"/>
            <a:ext cx="9782801" cy="4997152"/>
          </a:xfrm>
        </p:spPr>
        <p:txBody>
          <a:bodyPr>
            <a:normAutofit lnSpcReduction="10000"/>
          </a:bodyPr>
          <a:lstStyle/>
          <a:p>
            <a:pPr algn="just"/>
            <a:r>
              <a:rPr lang="fr-FR" dirty="0" smtClean="0"/>
              <a:t>Les CCAG fixent les stipulations de nature administrative applicables à une catégorie de marchés. </a:t>
            </a:r>
          </a:p>
          <a:p>
            <a:pPr algn="just"/>
            <a:r>
              <a:rPr lang="fr-FR" dirty="0" smtClean="0"/>
              <a:t>Leur utilisation n’est pas obligatoire, ils ne s’appliquent qu’aux marchés publics qui s’y réfèrent expressément et il est possible de s’y référer tout en dérogeant à certaines clauses dans les documents particuliers du marché. </a:t>
            </a:r>
          </a:p>
          <a:p>
            <a:pPr algn="just"/>
            <a:r>
              <a:rPr lang="fr-FR" dirty="0" smtClean="0"/>
              <a:t>Ces dérogations doivent figurer dans le cahier des clauses administratives particulières (CCAP), ou dans tout autre document qui en tient lieu, et préciser à quels articles du CCAG elles dérogent.</a:t>
            </a:r>
          </a:p>
          <a:p>
            <a:pPr algn="just"/>
            <a:r>
              <a:rPr lang="fr-FR" dirty="0" smtClean="0"/>
              <a:t>Attention : si votre marché se réfère à un CCAG les pièces justificatives à fournir au comptable seront différentes.</a:t>
            </a:r>
            <a:endParaRPr lang="fr-FR" dirty="0"/>
          </a:p>
        </p:txBody>
      </p:sp>
      <p:pic>
        <p:nvPicPr>
          <p:cNvPr id="4" name="Image 3"/>
          <p:cNvPicPr>
            <a:picLocks noChangeAspect="1"/>
          </p:cNvPicPr>
          <p:nvPr/>
        </p:nvPicPr>
        <p:blipFill>
          <a:blip r:embed="rId3"/>
          <a:stretch>
            <a:fillRect/>
          </a:stretch>
        </p:blipFill>
        <p:spPr>
          <a:xfrm>
            <a:off x="693812" y="797718"/>
            <a:ext cx="518205" cy="445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18952"/>
          </a:xfrm>
        </p:spPr>
        <p:txBody>
          <a:bodyPr/>
          <a:lstStyle/>
          <a:p>
            <a:r>
              <a:rPr lang="fr-FR" b="1" dirty="0" smtClean="0"/>
              <a:t>6</a:t>
            </a:r>
            <a:r>
              <a:rPr lang="fr-FR" dirty="0" smtClean="0"/>
              <a:t> </a:t>
            </a:r>
            <a:r>
              <a:rPr lang="fr-FR" b="1" dirty="0"/>
              <a:t>CCAG issus </a:t>
            </a:r>
            <a:r>
              <a:rPr lang="fr-FR" b="1" dirty="0" smtClean="0"/>
              <a:t>d’arrêtés </a:t>
            </a:r>
            <a:r>
              <a:rPr lang="fr-FR" b="1" dirty="0"/>
              <a:t>du 30 mars 2021</a:t>
            </a:r>
          </a:p>
        </p:txBody>
      </p:sp>
      <p:sp>
        <p:nvSpPr>
          <p:cNvPr id="3" name="Espace réservé du contenu 2"/>
          <p:cNvSpPr>
            <a:spLocks noGrp="1"/>
          </p:cNvSpPr>
          <p:nvPr>
            <p:ph idx="1"/>
          </p:nvPr>
        </p:nvSpPr>
        <p:spPr/>
        <p:txBody>
          <a:bodyPr>
            <a:normAutofit/>
          </a:bodyPr>
          <a:lstStyle/>
          <a:p>
            <a:r>
              <a:rPr lang="fr-FR" sz="3600" dirty="0" smtClean="0">
                <a:latin typeface="+mj-lt"/>
                <a:ea typeface="+mj-ea"/>
                <a:cs typeface="+mj-cs"/>
              </a:rPr>
              <a:t>CCAG Fournitures courantes et services</a:t>
            </a:r>
          </a:p>
          <a:p>
            <a:r>
              <a:rPr lang="fr-FR" sz="3600" dirty="0" smtClean="0">
                <a:latin typeface="+mj-lt"/>
                <a:ea typeface="+mj-ea"/>
                <a:cs typeface="+mj-cs"/>
              </a:rPr>
              <a:t>CCAG Marchés industriels </a:t>
            </a:r>
          </a:p>
          <a:p>
            <a:r>
              <a:rPr lang="fr-FR" sz="3600" dirty="0" smtClean="0">
                <a:latin typeface="+mj-lt"/>
                <a:ea typeface="+mj-ea"/>
                <a:cs typeface="+mj-cs"/>
              </a:rPr>
              <a:t>CCAG Techniques de l’information et de la communication </a:t>
            </a:r>
          </a:p>
          <a:p>
            <a:r>
              <a:rPr lang="fr-FR" sz="3600" dirty="0" smtClean="0">
                <a:latin typeface="+mj-lt"/>
                <a:ea typeface="+mj-ea"/>
                <a:cs typeface="+mj-cs"/>
              </a:rPr>
              <a:t>CCAG Prestations intellectuelles </a:t>
            </a:r>
          </a:p>
          <a:p>
            <a:r>
              <a:rPr lang="fr-FR" sz="3600" dirty="0" smtClean="0">
                <a:latin typeface="+mj-lt"/>
                <a:ea typeface="+mj-ea"/>
                <a:cs typeface="+mj-cs"/>
              </a:rPr>
              <a:t>CCAG Travaux </a:t>
            </a:r>
          </a:p>
          <a:p>
            <a:r>
              <a:rPr lang="fr-FR" sz="3600" dirty="0" smtClean="0">
                <a:latin typeface="+mj-lt"/>
                <a:ea typeface="+mj-ea"/>
                <a:cs typeface="+mj-cs"/>
              </a:rPr>
              <a:t>CCAG Maitrise d’œuvre</a:t>
            </a:r>
            <a:endParaRPr lang="fr-FR" sz="3600" dirty="0" smtClean="0">
              <a:solidFill>
                <a:srgbClr val="C00000"/>
              </a:solidFill>
              <a:latin typeface="+mj-lt"/>
              <a:ea typeface="+mj-ea"/>
              <a:cs typeface="+mj-cs"/>
            </a:endParaRPr>
          </a:p>
        </p:txBody>
      </p:sp>
      <p:pic>
        <p:nvPicPr>
          <p:cNvPr id="4" name="Image 3"/>
          <p:cNvPicPr>
            <a:picLocks noChangeAspect="1"/>
          </p:cNvPicPr>
          <p:nvPr/>
        </p:nvPicPr>
        <p:blipFill>
          <a:blip r:embed="rId2"/>
          <a:stretch>
            <a:fillRect/>
          </a:stretch>
        </p:blipFill>
        <p:spPr>
          <a:xfrm>
            <a:off x="621804" y="836712"/>
            <a:ext cx="518205" cy="445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3436" y="260648"/>
            <a:ext cx="9973584" cy="6480720"/>
          </a:xfrm>
        </p:spPr>
        <p:txBody>
          <a:bodyPr>
            <a:normAutofit/>
          </a:bodyPr>
          <a:lstStyle/>
          <a:p>
            <a:r>
              <a:rPr lang="fr-FR" dirty="0" smtClean="0"/>
              <a:t>Ces CCAG sont entrés en vigueur le 1er avril 2021. </a:t>
            </a:r>
          </a:p>
          <a:p>
            <a:pPr lvl="1"/>
            <a:r>
              <a:rPr lang="fr-FR" sz="2000" dirty="0"/>
              <a:t>Mise en cohérence avec la modification de la législation (CCP) ;</a:t>
            </a:r>
          </a:p>
          <a:p>
            <a:pPr lvl="1"/>
            <a:r>
              <a:rPr lang="fr-FR" sz="2000" dirty="0"/>
              <a:t>Dématérialisation ;</a:t>
            </a:r>
          </a:p>
          <a:p>
            <a:pPr lvl="1"/>
            <a:r>
              <a:rPr lang="fr-FR" sz="2000" dirty="0"/>
              <a:t>Meilleur accès au PME ;</a:t>
            </a:r>
          </a:p>
          <a:p>
            <a:pPr lvl="1"/>
            <a:r>
              <a:rPr lang="fr-FR" sz="2000" dirty="0"/>
              <a:t>RGPD ;</a:t>
            </a:r>
          </a:p>
          <a:p>
            <a:pPr lvl="1"/>
            <a:r>
              <a:rPr lang="fr-FR" sz="2000" dirty="0"/>
              <a:t>Prise en compte des préoccupations sociales et environnementales.</a:t>
            </a:r>
          </a:p>
          <a:p>
            <a:endParaRPr lang="fr-FR" dirty="0"/>
          </a:p>
          <a:p>
            <a:r>
              <a:rPr lang="fr-FR" dirty="0" smtClean="0"/>
              <a:t>Un </a:t>
            </a:r>
            <a:r>
              <a:rPr lang="fr-FR" dirty="0"/>
              <a:t>guide d'utilisation des CCAG a vocation à constituer un véritable mode d’emploi des nouveaux CCAG, explicitant les modalités de leur mise en œuvre, dans une optique de sécurisation juridique mais aussi de promotion des bonnes pratiques. </a:t>
            </a:r>
            <a:r>
              <a:rPr lang="fr-FR" dirty="0" smtClean="0"/>
              <a:t>Les fiches </a:t>
            </a:r>
            <a:r>
              <a:rPr lang="fr-FR" dirty="0"/>
              <a:t>composant le guide d’utilisation comportent des conseils pratiques, des points de vigilance et des références jurisprudentielles</a:t>
            </a:r>
            <a:r>
              <a:rPr lang="fr-FR" dirty="0" smtClean="0"/>
              <a:t>.</a:t>
            </a:r>
          </a:p>
          <a:p>
            <a:r>
              <a:rPr lang="fr-FR" dirty="0">
                <a:solidFill>
                  <a:srgbClr val="FF0000"/>
                </a:solidFill>
              </a:rPr>
              <a:t>https://www.economie.gouv.fr/daj/guide-dutilisation-des-ccag</a:t>
            </a:r>
          </a:p>
        </p:txBody>
      </p:sp>
      <p:pic>
        <p:nvPicPr>
          <p:cNvPr id="4" name="Image 3"/>
          <p:cNvPicPr>
            <a:picLocks noChangeAspect="1"/>
          </p:cNvPicPr>
          <p:nvPr/>
        </p:nvPicPr>
        <p:blipFill>
          <a:blip r:embed="rId2"/>
          <a:stretch>
            <a:fillRect/>
          </a:stretch>
        </p:blipFill>
        <p:spPr>
          <a:xfrm>
            <a:off x="693812" y="797718"/>
            <a:ext cx="518205" cy="445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 calcul des pénalités pour retard (CCAG FS)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Cette pénalité est calculée par application de la formule suivante :</a:t>
            </a:r>
            <a:br>
              <a:rPr lang="fr-FR" dirty="0" smtClean="0"/>
            </a:br>
            <a:r>
              <a:rPr lang="fr-FR" dirty="0" smtClean="0"/>
              <a:t>P = V * R / 1 000</a:t>
            </a:r>
            <a:br>
              <a:rPr lang="fr-FR" dirty="0" smtClean="0"/>
            </a:br>
            <a:r>
              <a:rPr lang="fr-FR" dirty="0" smtClean="0"/>
              <a:t>dans laquelle :</a:t>
            </a:r>
            <a:br>
              <a:rPr lang="fr-FR" dirty="0" smtClean="0"/>
            </a:br>
            <a:r>
              <a:rPr lang="fr-FR" dirty="0" smtClean="0"/>
              <a:t>P = le montant de la pénalité ;</a:t>
            </a:r>
            <a:br>
              <a:rPr lang="fr-FR" dirty="0" smtClean="0"/>
            </a:br>
            <a:r>
              <a:rPr lang="fr-FR" dirty="0" smtClean="0"/>
              <a:t>V = la valeur des prestations sur laquelle est calculée la pénalité, cette valeur étant égale au montant en prix de base, hors variations de prix et hors du champ d'application de la TVA, de la partie des prestations en retard, ou de l'ensemble des prestations si le retard d'exécution d'une partie rend l'ensemble inutilisable ;</a:t>
            </a:r>
            <a:br>
              <a:rPr lang="fr-FR" dirty="0" smtClean="0"/>
            </a:br>
            <a:r>
              <a:rPr lang="fr-FR" dirty="0" smtClean="0"/>
              <a:t>R = le nombre de jours de retard.</a:t>
            </a:r>
            <a:br>
              <a:rPr lang="fr-FR" dirty="0" smtClean="0"/>
            </a:br>
            <a:r>
              <a:rPr lang="fr-FR" dirty="0" smtClean="0"/>
              <a:t>14.1.2. Le montant total des pénalités de retard ne peut excéder 10 % du montant total hors taxes du marché, de la tranche considérée ou du bon de commande.</a:t>
            </a:r>
            <a:br>
              <a:rPr lang="fr-FR" dirty="0" smtClean="0"/>
            </a:br>
            <a:r>
              <a:rPr lang="fr-FR" dirty="0" smtClean="0"/>
              <a:t>14.1.3 Le titulaire est exonéré des pénalités dont le montant total ne dépasse pas 1 000 € pour l'ensemble du marché.</a:t>
            </a:r>
            <a:endParaRPr lang="fr-FR" dirty="0"/>
          </a:p>
        </p:txBody>
      </p:sp>
      <p:pic>
        <p:nvPicPr>
          <p:cNvPr id="4" name="Image 3"/>
          <p:cNvPicPr>
            <a:picLocks noChangeAspect="1"/>
          </p:cNvPicPr>
          <p:nvPr/>
        </p:nvPicPr>
        <p:blipFill>
          <a:blip r:embed="rId2"/>
          <a:stretch>
            <a:fillRect/>
          </a:stretch>
        </p:blipFill>
        <p:spPr>
          <a:xfrm>
            <a:off x="693812" y="812958"/>
            <a:ext cx="518205" cy="445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74936"/>
          </a:xfrm>
        </p:spPr>
        <p:txBody>
          <a:bodyPr/>
          <a:lstStyle/>
          <a:p>
            <a:r>
              <a:rPr lang="fr-FR" b="1" dirty="0" smtClean="0">
                <a:solidFill>
                  <a:srgbClr val="002060"/>
                </a:solidFill>
              </a:rPr>
              <a:t>Les phases d’un marché public</a:t>
            </a:r>
            <a:endParaRPr lang="fr-FR" b="1" dirty="0">
              <a:solidFill>
                <a:srgbClr val="002060"/>
              </a:solidFill>
            </a:endParaRP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Espace réservé du contenu 4" descr="https://www.gestionnaire03.fr/index_htm_files/12621@2x.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70076" y="1417637"/>
            <a:ext cx="7128792" cy="5179714"/>
          </a:xfrm>
          <a:prstGeom prst="rect">
            <a:avLst/>
          </a:prstGeom>
          <a:noFill/>
          <a:ln>
            <a:noFill/>
          </a:ln>
        </p:spPr>
      </p:pic>
    </p:spTree>
    <p:extLst>
      <p:ext uri="{BB962C8B-B14F-4D97-AF65-F5344CB8AC3E}">
        <p14:creationId xmlns:p14="http://schemas.microsoft.com/office/powerpoint/2010/main" val="256768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10261616" cy="874935"/>
          </a:xfrm>
        </p:spPr>
        <p:txBody>
          <a:bodyPr>
            <a:normAutofit/>
          </a:bodyPr>
          <a:lstStyle/>
          <a:p>
            <a:r>
              <a:rPr lang="fr-FR" b="1" dirty="0" smtClean="0">
                <a:solidFill>
                  <a:srgbClr val="002060"/>
                </a:solidFill>
              </a:rPr>
              <a:t>La détermination du besoin et de son montant</a:t>
            </a:r>
            <a:endParaRPr lang="fr-FR" b="1" dirty="0">
              <a:solidFill>
                <a:srgbClr val="002060"/>
              </a:solidFill>
            </a:endParaRPr>
          </a:p>
        </p:txBody>
      </p:sp>
      <p:sp>
        <p:nvSpPr>
          <p:cNvPr id="3" name="Espace réservé du contenu 2"/>
          <p:cNvSpPr>
            <a:spLocks noGrp="1"/>
          </p:cNvSpPr>
          <p:nvPr>
            <p:ph idx="1"/>
          </p:nvPr>
        </p:nvSpPr>
        <p:spPr>
          <a:xfrm>
            <a:off x="1593436" y="1484784"/>
            <a:ext cx="9782801" cy="4687416"/>
          </a:xfrm>
        </p:spPr>
        <p:txBody>
          <a:bodyPr>
            <a:normAutofit fontScale="92500" lnSpcReduction="10000"/>
          </a:bodyPr>
          <a:lstStyle/>
          <a:p>
            <a:pPr marL="0" indent="0" algn="ctr">
              <a:buNone/>
            </a:pPr>
            <a:r>
              <a:rPr lang="fr-FR" sz="4400" dirty="0" smtClean="0"/>
              <a:t>Etape essentielle car de la </a:t>
            </a:r>
            <a:r>
              <a:rPr lang="fr-FR" sz="4400" dirty="0"/>
              <a:t>valeur estimée du besoin </a:t>
            </a:r>
            <a:r>
              <a:rPr lang="fr-FR" sz="4400" dirty="0" smtClean="0"/>
              <a:t>découlera </a:t>
            </a:r>
            <a:r>
              <a:rPr lang="fr-FR" sz="4400" dirty="0"/>
              <a:t>la procédure à mettre en </a:t>
            </a:r>
            <a:r>
              <a:rPr lang="fr-FR" sz="4400" dirty="0" smtClean="0"/>
              <a:t>œuvre.</a:t>
            </a:r>
          </a:p>
          <a:p>
            <a:pPr marL="0" indent="0">
              <a:buNone/>
            </a:pPr>
            <a:endParaRPr lang="fr-FR" sz="2000" dirty="0" smtClean="0"/>
          </a:p>
          <a:p>
            <a:pPr algn="just"/>
            <a:r>
              <a:rPr lang="fr-FR" dirty="0"/>
              <a:t>Une définition précise des besoins par l’acheteur permet notamment de procéder à une estimation fiable du montant du marché public. Or, le choix de la procédure à mettre en </a:t>
            </a:r>
            <a:r>
              <a:rPr lang="fr-FR" dirty="0" err="1"/>
              <a:t>oeuvre</a:t>
            </a:r>
            <a:r>
              <a:rPr lang="fr-FR" dirty="0"/>
              <a:t> est déterminé en fonction du montant et des caractéristiques des prestations à réaliser. Pour les EPLE, dans 90 % des cas, il s'agira de marchés à procédures adaptées d'un montant inférieur au seuil des 90 000 € </a:t>
            </a:r>
            <a:r>
              <a:rPr lang="fr-FR" dirty="0" smtClean="0"/>
              <a:t>HT, voir des 40 000 € HT,</a:t>
            </a:r>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94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La détermination du </a:t>
            </a:r>
            <a:r>
              <a:rPr lang="fr-FR" b="1" dirty="0" smtClean="0">
                <a:solidFill>
                  <a:srgbClr val="002060"/>
                </a:solidFill>
              </a:rPr>
              <a:t>besoin</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gn="just"/>
            <a:r>
              <a:rPr lang="fr-FR" dirty="0"/>
              <a:t>L’obligation de définir précisément la nature et l’étendue des besoins, posée à l’article </a:t>
            </a:r>
            <a:r>
              <a:rPr lang="fr-FR" dirty="0" smtClean="0"/>
              <a:t>L.2111-1 du </a:t>
            </a:r>
            <a:r>
              <a:rPr lang="fr-FR" dirty="0"/>
              <a:t>code de la commande publique : « </a:t>
            </a:r>
            <a:r>
              <a:rPr lang="fr-FR" i="1" dirty="0"/>
              <a:t>La nature et l'étendue des besoins à satisfaire sont déterminées avec précision avant le lancement de la consultation en prenant en compte des objectifs de développement durable dans leurs dimensions économique, sociale et environnementale</a:t>
            </a:r>
            <a:r>
              <a:rPr lang="fr-FR" dirty="0"/>
              <a:t> »</a:t>
            </a: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57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La détermination du </a:t>
            </a:r>
            <a:r>
              <a:rPr lang="fr-FR" b="1" dirty="0" smtClean="0">
                <a:solidFill>
                  <a:srgbClr val="002060"/>
                </a:solidFill>
              </a:rPr>
              <a:t>besoin</a:t>
            </a:r>
            <a:endParaRPr lang="fr-FR" b="1" dirty="0">
              <a:solidFill>
                <a:srgbClr val="002060"/>
              </a:solidFill>
            </a:endParaRPr>
          </a:p>
        </p:txBody>
      </p:sp>
      <p:sp>
        <p:nvSpPr>
          <p:cNvPr id="3" name="Espace réservé du contenu 2"/>
          <p:cNvSpPr>
            <a:spLocks noGrp="1"/>
          </p:cNvSpPr>
          <p:nvPr>
            <p:ph idx="1"/>
          </p:nvPr>
        </p:nvSpPr>
        <p:spPr>
          <a:xfrm>
            <a:off x="1593436" y="1412776"/>
            <a:ext cx="9782801" cy="5040560"/>
          </a:xfrm>
        </p:spPr>
        <p:txBody>
          <a:bodyPr>
            <a:normAutofit/>
          </a:bodyPr>
          <a:lstStyle/>
          <a:p>
            <a:pPr algn="just"/>
            <a:r>
              <a:rPr lang="fr-FR" sz="2400" dirty="0"/>
              <a:t>Il revient à l’EPLE de déterminer pour ses achats de fournitures et de services des « catégories homogènes » (définies au regard de leur nature) ou des «unités fonctionnelles» (déterminées en fonction de leur destination) en tenant compte des particularités de son activité et de la réalité du marché : ces éléments constitueront la nomenclature de l’établissement. </a:t>
            </a:r>
            <a:endParaRPr lang="fr-FR" sz="2400" dirty="0" smtClean="0"/>
          </a:p>
          <a:p>
            <a:r>
              <a:rPr lang="fr-FR" sz="2400" dirty="0" smtClean="0"/>
              <a:t>Notion de catégorie homogène (ex : papeterie)</a:t>
            </a:r>
          </a:p>
          <a:p>
            <a:r>
              <a:rPr lang="fr-FR" sz="2400" dirty="0" smtClean="0"/>
              <a:t>Notion d’unités fonctionnelles (ex équipement salle de classe)</a:t>
            </a:r>
          </a:p>
          <a:p>
            <a:r>
              <a:rPr lang="fr-FR" sz="2400" dirty="0" smtClean="0"/>
              <a:t>Interdiction du « saucissonnage »</a:t>
            </a:r>
          </a:p>
          <a:p>
            <a:r>
              <a:rPr lang="fr-FR" sz="2400" dirty="0" smtClean="0"/>
              <a:t>Notion de besoin annuel</a:t>
            </a:r>
          </a:p>
          <a:p>
            <a:r>
              <a:rPr lang="fr-FR" sz="2400" dirty="0" smtClean="0"/>
              <a:t>Notion de besoin pluriannuel</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84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La détermination du </a:t>
            </a:r>
            <a:r>
              <a:rPr lang="fr-FR" b="1" dirty="0" smtClean="0">
                <a:solidFill>
                  <a:srgbClr val="002060"/>
                </a:solidFill>
              </a:rPr>
              <a:t>besoin</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marL="0" indent="0">
              <a:buNone/>
            </a:pPr>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730073" y="1484784"/>
            <a:ext cx="11233801" cy="4896544"/>
          </a:xfrm>
          <a:prstGeom prst="rect">
            <a:avLst/>
          </a:prstGeom>
        </p:spPr>
      </p:pic>
    </p:spTree>
    <p:extLst>
      <p:ext uri="{BB962C8B-B14F-4D97-AF65-F5344CB8AC3E}">
        <p14:creationId xmlns:p14="http://schemas.microsoft.com/office/powerpoint/2010/main" val="28727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lstStyle/>
          <a:p>
            <a:pPr rtl="0"/>
            <a:r>
              <a:rPr lang="fr-FR" b="1" dirty="0" smtClean="0">
                <a:solidFill>
                  <a:srgbClr val="002060"/>
                </a:solidFill>
              </a:rPr>
              <a:t>Programme</a:t>
            </a:r>
            <a:endParaRPr lang="fr-FR" b="1" dirty="0">
              <a:solidFill>
                <a:srgbClr val="002060"/>
              </a:solidFill>
            </a:endParaRPr>
          </a:p>
        </p:txBody>
      </p:sp>
      <p:sp>
        <p:nvSpPr>
          <p:cNvPr id="14" name="Espace réservé du contenu 13"/>
          <p:cNvSpPr>
            <a:spLocks noGrp="1"/>
          </p:cNvSpPr>
          <p:nvPr>
            <p:ph idx="1"/>
          </p:nvPr>
        </p:nvSpPr>
        <p:spPr>
          <a:xfrm>
            <a:off x="1593436" y="980728"/>
            <a:ext cx="9782801" cy="5760640"/>
          </a:xfrm>
        </p:spPr>
        <p:txBody>
          <a:bodyPr rtlCol="0">
            <a:normAutofit fontScale="55000" lnSpcReduction="20000"/>
          </a:bodyPr>
          <a:lstStyle/>
          <a:p>
            <a:pPr marL="0" indent="0" rtl="0">
              <a:buNone/>
            </a:pPr>
            <a:r>
              <a:rPr lang="fr-FR" sz="2600" b="1" dirty="0" smtClean="0"/>
              <a:t>L’achat public</a:t>
            </a:r>
          </a:p>
          <a:p>
            <a:pPr rtl="0">
              <a:buFontTx/>
              <a:buChar char="-"/>
            </a:pPr>
            <a:r>
              <a:rPr lang="fr-FR" sz="2600" dirty="0" smtClean="0"/>
              <a:t>Généralités sur l’achat public</a:t>
            </a:r>
          </a:p>
          <a:p>
            <a:pPr marL="0" indent="0" rtl="0">
              <a:buNone/>
            </a:pPr>
            <a:r>
              <a:rPr lang="fr-FR" sz="2600" b="1" dirty="0" smtClean="0"/>
              <a:t>Les MAPA</a:t>
            </a:r>
          </a:p>
          <a:p>
            <a:pPr marL="0" indent="0" rtl="0">
              <a:buNone/>
            </a:pPr>
            <a:r>
              <a:rPr lang="fr-FR" sz="2600" dirty="0" smtClean="0"/>
              <a:t>- Détermination du besoin et de son montant</a:t>
            </a:r>
          </a:p>
          <a:p>
            <a:pPr rtl="0">
              <a:buFontTx/>
              <a:buChar char="-"/>
            </a:pPr>
            <a:r>
              <a:rPr lang="fr-FR" sz="2600" dirty="0" smtClean="0"/>
              <a:t>Catégories de MAPA</a:t>
            </a:r>
          </a:p>
          <a:p>
            <a:pPr rtl="0">
              <a:buFontTx/>
              <a:buChar char="-"/>
            </a:pPr>
            <a:r>
              <a:rPr lang="fr-FR" sz="2600" dirty="0" smtClean="0"/>
              <a:t>Documents d’un MAPA</a:t>
            </a:r>
          </a:p>
          <a:p>
            <a:pPr rtl="0">
              <a:buFontTx/>
              <a:buChar char="-"/>
            </a:pPr>
            <a:r>
              <a:rPr lang="fr-FR" sz="2600" dirty="0" smtClean="0"/>
              <a:t>Publicité, mise en concurrence</a:t>
            </a:r>
          </a:p>
          <a:p>
            <a:pPr rtl="0">
              <a:buFontTx/>
              <a:buChar char="-"/>
            </a:pPr>
            <a:r>
              <a:rPr lang="fr-FR" sz="2600" dirty="0" smtClean="0"/>
              <a:t>Achèvement de la procédure</a:t>
            </a:r>
          </a:p>
          <a:p>
            <a:pPr rtl="0">
              <a:buFontTx/>
              <a:buChar char="-"/>
            </a:pPr>
            <a:r>
              <a:rPr lang="fr-FR" sz="2600" dirty="0" smtClean="0"/>
              <a:t>Renouvellement des MAPA</a:t>
            </a:r>
          </a:p>
          <a:p>
            <a:pPr rtl="0">
              <a:buFontTx/>
              <a:buChar char="-"/>
            </a:pPr>
            <a:r>
              <a:rPr lang="fr-FR" sz="2600" dirty="0" smtClean="0"/>
              <a:t>Les marchés en situation de crise économique</a:t>
            </a:r>
          </a:p>
          <a:p>
            <a:pPr marL="0" indent="0" rtl="0">
              <a:buNone/>
            </a:pPr>
            <a:r>
              <a:rPr lang="fr-FR" sz="2600" b="1" dirty="0" smtClean="0"/>
              <a:t>Divers</a:t>
            </a:r>
            <a:r>
              <a:rPr lang="fr-FR" sz="2600" dirty="0" smtClean="0"/>
              <a:t> </a:t>
            </a:r>
          </a:p>
          <a:p>
            <a:pPr rtl="0">
              <a:buFontTx/>
              <a:buChar char="-"/>
            </a:pPr>
            <a:r>
              <a:rPr lang="fr-FR" sz="2600" dirty="0" smtClean="0"/>
              <a:t>Achat local, délits en matière de marchés publics</a:t>
            </a:r>
          </a:p>
          <a:p>
            <a:pPr rtl="0">
              <a:buFontTx/>
              <a:buChar char="-"/>
            </a:pPr>
            <a:r>
              <a:rPr lang="fr-FR" sz="2600" dirty="0" smtClean="0"/>
              <a:t>Questions diverses…</a:t>
            </a:r>
          </a:p>
          <a:p>
            <a:pPr marL="0" indent="0">
              <a:buNone/>
            </a:pPr>
            <a:r>
              <a:rPr lang="fr-FR" b="1" dirty="0" smtClean="0"/>
              <a:t>Exemples de MAPA</a:t>
            </a:r>
          </a:p>
          <a:p>
            <a:pPr marL="0" indent="0">
              <a:buNone/>
            </a:pPr>
            <a:r>
              <a:rPr lang="fr-FR" dirty="0" smtClean="0"/>
              <a:t>-   Canevas d’un MAPA</a:t>
            </a:r>
            <a:endParaRPr lang="fr-FR" dirty="0"/>
          </a:p>
          <a:p>
            <a:pPr rtl="0">
              <a:buFontTx/>
              <a:buChar char="-"/>
            </a:pPr>
            <a:r>
              <a:rPr lang="fr-FR" dirty="0" smtClean="0"/>
              <a:t>MAPA pour un voyage scolaire</a:t>
            </a:r>
          </a:p>
          <a:p>
            <a:pPr rtl="0">
              <a:buFontTx/>
              <a:buChar char="-"/>
            </a:pPr>
            <a:r>
              <a:rPr lang="fr-FR" dirty="0" smtClean="0"/>
              <a:t>MAPA pour des photocopieurs</a:t>
            </a:r>
          </a:p>
          <a:p>
            <a:pPr rtl="0">
              <a:buFontTx/>
              <a:buChar char="-"/>
            </a:pPr>
            <a:endParaRPr lang="fr-FR" dirty="0"/>
          </a:p>
        </p:txBody>
      </p:sp>
      <p:sp>
        <p:nvSpPr>
          <p:cNvPr id="2" name="Rectangle 1"/>
          <p:cNvSpPr/>
          <p:nvPr/>
        </p:nvSpPr>
        <p:spPr>
          <a:xfrm>
            <a:off x="693812" y="836712"/>
            <a:ext cx="43204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La détermination </a:t>
            </a:r>
            <a:r>
              <a:rPr lang="fr-FR" b="1" dirty="0" smtClean="0">
                <a:solidFill>
                  <a:srgbClr val="002060"/>
                </a:solidFill>
              </a:rPr>
              <a:t>du montant du besoin</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gn="just"/>
            <a:r>
              <a:rPr lang="fr-FR" dirty="0" smtClean="0"/>
              <a:t>Les </a:t>
            </a:r>
            <a:r>
              <a:rPr lang="fr-FR" dirty="0"/>
              <a:t>acheteurs ne doivent pas découper le montant de leurs marchés, dans le seul but de bénéficier de l’allégement des obligations de publicité et de mise en </a:t>
            </a:r>
            <a:r>
              <a:rPr lang="fr-FR" dirty="0" smtClean="0"/>
              <a:t>concurrence.</a:t>
            </a:r>
          </a:p>
          <a:p>
            <a:pPr algn="just"/>
            <a:r>
              <a:rPr lang="fr-FR" dirty="0"/>
              <a:t>La valeur estimée du besoin est calculée sur la base du montant total hors taxes du ou des marchés publics envisagés. A cet égard, les périodes de reconductions et les options doivent être prise en compte pour le calcul.</a:t>
            </a: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52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L’E.P.A.</a:t>
            </a:r>
            <a:endParaRPr lang="fr-FR" b="1" dirty="0">
              <a:solidFill>
                <a:srgbClr val="002060"/>
              </a:solidFill>
            </a:endParaRPr>
          </a:p>
        </p:txBody>
      </p:sp>
      <p:sp>
        <p:nvSpPr>
          <p:cNvPr id="3" name="Espace réservé du contenu 2"/>
          <p:cNvSpPr>
            <a:spLocks noGrp="1"/>
          </p:cNvSpPr>
          <p:nvPr>
            <p:ph idx="1"/>
          </p:nvPr>
        </p:nvSpPr>
        <p:spPr>
          <a:xfrm>
            <a:off x="1593436" y="1556792"/>
            <a:ext cx="9782801" cy="4615408"/>
          </a:xfrm>
        </p:spPr>
        <p:txBody>
          <a:bodyPr>
            <a:normAutofit/>
          </a:bodyPr>
          <a:lstStyle/>
          <a:p>
            <a:pPr algn="just"/>
            <a:r>
              <a:rPr lang="fr-FR" dirty="0"/>
              <a:t>L’EPA (Etat Prévisionnel des Achats) est intégré à GFC. C’est un élément de prévision annuelle de la commande publique et de définition des besoins, utilisant une nomenclature propre à chaque établissement. </a:t>
            </a: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75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L’allotissement</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gn="just"/>
            <a:r>
              <a:rPr lang="fr-FR" dirty="0" smtClean="0"/>
              <a:t>L’allotissement est la règle et le lot unique l’exception.</a:t>
            </a:r>
          </a:p>
          <a:p>
            <a:pPr algn="just"/>
            <a:r>
              <a:rPr lang="fr-FR" dirty="0"/>
              <a:t>T</a:t>
            </a:r>
            <a:r>
              <a:rPr lang="fr-FR" dirty="0" smtClean="0"/>
              <a:t>ous </a:t>
            </a:r>
            <a:r>
              <a:rPr lang="fr-FR" dirty="0"/>
              <a:t>les marchés doivent être passés en lots séparés lorsque leur objet permet l’identification de prestations distinctes, sauf à s’inscrire dans l’une des exceptions prévues par l’article L. 2113-11.</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18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DEMATERIALISATION DES MARCHES</a:t>
            </a:r>
            <a:endParaRPr lang="fr-FR" dirty="0"/>
          </a:p>
        </p:txBody>
      </p:sp>
      <p:sp>
        <p:nvSpPr>
          <p:cNvPr id="3" name="Espace réservé du contenu 2"/>
          <p:cNvSpPr>
            <a:spLocks noGrp="1"/>
          </p:cNvSpPr>
          <p:nvPr>
            <p:ph idx="1"/>
          </p:nvPr>
        </p:nvSpPr>
        <p:spPr>
          <a:xfrm>
            <a:off x="1341884" y="1600200"/>
            <a:ext cx="10441160" cy="4997152"/>
          </a:xfrm>
        </p:spPr>
        <p:txBody>
          <a:bodyPr>
            <a:normAutofit fontScale="85000" lnSpcReduction="20000"/>
          </a:bodyPr>
          <a:lstStyle/>
          <a:p>
            <a:pPr marL="0" indent="0" algn="just">
              <a:buNone/>
            </a:pPr>
            <a:r>
              <a:rPr lang="fr-FR" dirty="0" smtClean="0"/>
              <a:t>- </a:t>
            </a:r>
            <a:r>
              <a:rPr lang="fr-FR" b="1" dirty="0" smtClean="0"/>
              <a:t>Dématérialisation obligatoire </a:t>
            </a:r>
            <a:r>
              <a:rPr lang="fr-FR" dirty="0" smtClean="0"/>
              <a:t>pour les marchés de plus de </a:t>
            </a:r>
          </a:p>
          <a:p>
            <a:pPr marL="0" indent="0" algn="just">
              <a:buNone/>
            </a:pPr>
            <a:r>
              <a:rPr lang="fr-FR" dirty="0" smtClean="0"/>
              <a:t>40 000 € HT dont la procédure donne lieu à la publication d’un avis d’appel à la concurrence (art. R.2132-2 du CCP).</a:t>
            </a:r>
          </a:p>
          <a:p>
            <a:pPr marL="0" indent="0" algn="just">
              <a:buNone/>
            </a:pPr>
            <a:endParaRPr lang="fr-FR" dirty="0" smtClean="0"/>
          </a:p>
          <a:p>
            <a:pPr marL="0" indent="0" algn="just">
              <a:buNone/>
            </a:pPr>
            <a:r>
              <a:rPr lang="fr-FR" dirty="0" smtClean="0"/>
              <a:t>- </a:t>
            </a:r>
            <a:r>
              <a:rPr lang="fr-FR" b="1" dirty="0" smtClean="0"/>
              <a:t>Mise en ligne du DCE sur un profil d’acheteur</a:t>
            </a:r>
            <a:r>
              <a:rPr lang="fr-FR" dirty="0" smtClean="0"/>
              <a:t>.</a:t>
            </a:r>
          </a:p>
          <a:p>
            <a:pPr algn="just"/>
            <a:endParaRPr lang="fr-FR" dirty="0" smtClean="0"/>
          </a:p>
          <a:p>
            <a:pPr marL="0" indent="0" algn="just">
              <a:buNone/>
            </a:pPr>
            <a:r>
              <a:rPr lang="fr-FR" dirty="0" smtClean="0"/>
              <a:t>- </a:t>
            </a:r>
            <a:r>
              <a:rPr lang="fr-FR" b="1" dirty="0" smtClean="0"/>
              <a:t>Dématérialisation des échanges </a:t>
            </a:r>
            <a:r>
              <a:rPr lang="fr-FR" dirty="0" smtClean="0"/>
              <a:t>:</a:t>
            </a:r>
          </a:p>
          <a:p>
            <a:pPr lvl="1" algn="just">
              <a:buNone/>
            </a:pPr>
            <a:r>
              <a:rPr lang="fr-FR" sz="2800" dirty="0" smtClean="0"/>
              <a:t>Les communications et les échanges d'informations lors de la passation d'un marché ont lieu par voie électronique (article R2132-7)	</a:t>
            </a:r>
            <a:endParaRPr lang="fr-FR" sz="2800" dirty="0"/>
          </a:p>
          <a:p>
            <a:pPr lvl="1" algn="just">
              <a:buNone/>
            </a:pPr>
            <a:endParaRPr lang="fr-FR" sz="2800" dirty="0"/>
          </a:p>
          <a:p>
            <a:pPr lvl="1" algn="just">
              <a:buFontTx/>
              <a:buChar char="-"/>
            </a:pPr>
            <a:r>
              <a:rPr lang="fr-FR" sz="2800" b="1" dirty="0" smtClean="0"/>
              <a:t>La signature électronique du contrat </a:t>
            </a:r>
            <a:r>
              <a:rPr lang="fr-FR" sz="2800" dirty="0" smtClean="0"/>
              <a:t>: </a:t>
            </a:r>
            <a:endParaRPr lang="fr-FR" sz="2800" dirty="0"/>
          </a:p>
          <a:p>
            <a:pPr marL="365760" lvl="1" indent="0" algn="just">
              <a:buNone/>
            </a:pPr>
            <a:r>
              <a:rPr lang="fr-FR" sz="2800" dirty="0" smtClean="0"/>
              <a:t>Nécessité de disposer d’un certificat de signature électronique conforme au règlement </a:t>
            </a:r>
            <a:r>
              <a:rPr lang="fr-FR" sz="2800" dirty="0" err="1" smtClean="0"/>
              <a:t>eIDAS</a:t>
            </a:r>
            <a:r>
              <a:rPr lang="fr-FR" sz="2800" dirty="0" smtClean="0"/>
              <a:t> n°910/2014 du 23 juillet 2014</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413892" y="404664"/>
            <a:ext cx="10969943" cy="1143000"/>
          </a:xfrm>
        </p:spPr>
        <p:txBody>
          <a:bodyPr/>
          <a:lstStyle/>
          <a:p>
            <a:pPr defTabSz="457143">
              <a:defRPr/>
            </a:pPr>
            <a:r>
              <a:rPr dirty="0"/>
              <a:t>LE PROFIL ACHETEUR</a:t>
            </a:r>
          </a:p>
        </p:txBody>
      </p:sp>
      <p:sp>
        <p:nvSpPr>
          <p:cNvPr id="3" name="Espace réservé du contenu 2"/>
          <p:cNvSpPr txBox="1">
            <a:spLocks noGrp="1"/>
          </p:cNvSpPr>
          <p:nvPr>
            <p:ph idx="1"/>
          </p:nvPr>
        </p:nvSpPr>
        <p:spPr/>
        <p:txBody>
          <a:bodyPr>
            <a:normAutofit/>
          </a:bodyPr>
          <a:lstStyle/>
          <a:p>
            <a:pPr marL="342856" indent="-342856" defTabSz="457143">
              <a:buSzPct val="100000"/>
              <a:buFont typeface="Wingdings" pitchFamily="2"/>
              <a:buChar char="q"/>
              <a:defRPr/>
            </a:pPr>
            <a:endParaRPr i="1" dirty="0"/>
          </a:p>
          <a:p>
            <a:pPr marL="342856" indent="-342856" algn="just" defTabSz="457143">
              <a:buSzPct val="100000"/>
              <a:buFont typeface="Wingdings" pitchFamily="2"/>
              <a:buChar char="q"/>
              <a:defRPr/>
            </a:pPr>
            <a:r>
              <a:rPr i="1" dirty="0">
                <a:latin typeface="Museo 700"/>
              </a:rPr>
              <a:t>En réalité le profil d’acheteur </a:t>
            </a:r>
            <a:r>
              <a:rPr b="1" i="1" u="sng" dirty="0">
                <a:latin typeface="Museo 700"/>
              </a:rPr>
              <a:t>est un site  </a:t>
            </a:r>
            <a:r>
              <a:rPr b="1" u="sng" dirty="0">
                <a:latin typeface="Museo 700"/>
              </a:rPr>
              <a:t>accessible en ligne </a:t>
            </a:r>
            <a:r>
              <a:rPr dirty="0">
                <a:latin typeface="Museo 700"/>
              </a:rPr>
              <a:t>via un réseau internet. Il centralise les </a:t>
            </a:r>
            <a:r>
              <a:rPr b="1" u="sng" dirty="0">
                <a:latin typeface="Museo 700"/>
              </a:rPr>
              <a:t>outils nécessaires à la dématérialisation des procédures </a:t>
            </a:r>
            <a:r>
              <a:rPr dirty="0">
                <a:latin typeface="Museo 700"/>
              </a:rPr>
              <a:t>de passation et les met à disposition des acheteurs et des opérateurs économiques. </a:t>
            </a:r>
          </a:p>
          <a:p>
            <a:pPr marL="0" indent="0" algn="just" defTabSz="457143">
              <a:buNone/>
              <a:defRPr/>
            </a:pPr>
            <a:endParaRPr dirty="0">
              <a:latin typeface="Museo 700"/>
            </a:endParaRPr>
          </a:p>
          <a:p>
            <a:pPr marL="342856" indent="-342856" algn="just" defTabSz="457143">
              <a:buSzPct val="100000"/>
              <a:buFont typeface="Wingdings" pitchFamily="2"/>
              <a:buChar char="q"/>
              <a:defRPr/>
            </a:pPr>
            <a:r>
              <a:rPr dirty="0">
                <a:latin typeface="Museo 700"/>
              </a:rPr>
              <a:t>Le </a:t>
            </a:r>
            <a:r>
              <a:rPr b="1" u="sng" dirty="0">
                <a:latin typeface="Museo 700"/>
              </a:rPr>
              <a:t>site d’une collectivité ne peut être qualifié de profil d’acheteur </a:t>
            </a:r>
            <a:r>
              <a:rPr dirty="0">
                <a:latin typeface="Museo 700"/>
              </a:rPr>
              <a:t>que s’il offre l’accès à un certain nombre de </a:t>
            </a:r>
            <a:r>
              <a:rPr dirty="0" err="1" smtClean="0">
                <a:latin typeface="Museo 700"/>
              </a:rPr>
              <a:t>fonctionnalités</a:t>
            </a:r>
            <a:r>
              <a:rPr dirty="0" smtClean="0">
                <a:latin typeface="Museo 700"/>
              </a:rPr>
              <a:t>.</a:t>
            </a:r>
            <a:endParaRPr dirty="0">
              <a:latin typeface="Museo 700"/>
            </a:endParaRP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Les MAPA</a:t>
            </a:r>
            <a:endParaRPr lang="fr-FR" b="1" dirty="0">
              <a:solidFill>
                <a:srgbClr val="002060"/>
              </a:solidFill>
            </a:endParaRPr>
          </a:p>
        </p:txBody>
      </p:sp>
      <p:sp>
        <p:nvSpPr>
          <p:cNvPr id="3" name="Espace réservé du contenu 2"/>
          <p:cNvSpPr>
            <a:spLocks noGrp="1"/>
          </p:cNvSpPr>
          <p:nvPr>
            <p:ph idx="1"/>
          </p:nvPr>
        </p:nvSpPr>
        <p:spPr>
          <a:xfrm>
            <a:off x="1593436" y="2564904"/>
            <a:ext cx="9782801" cy="3607296"/>
          </a:xfrm>
        </p:spPr>
        <p:txBody>
          <a:bodyPr>
            <a:normAutofit/>
          </a:bodyPr>
          <a:lstStyle/>
          <a:p>
            <a:r>
              <a:rPr lang="fr-FR" sz="4000" b="1" dirty="0" smtClean="0"/>
              <a:t>M</a:t>
            </a:r>
            <a:r>
              <a:rPr lang="fr-FR" sz="4000" dirty="0" smtClean="0"/>
              <a:t>archés</a:t>
            </a:r>
          </a:p>
          <a:p>
            <a:r>
              <a:rPr lang="fr-FR" sz="4000" b="1" dirty="0" smtClean="0"/>
              <a:t>A</a:t>
            </a:r>
          </a:p>
          <a:p>
            <a:r>
              <a:rPr lang="fr-FR" sz="4000" b="1" dirty="0" smtClean="0"/>
              <a:t>P</a:t>
            </a:r>
            <a:r>
              <a:rPr lang="fr-FR" sz="4000" dirty="0" smtClean="0"/>
              <a:t>rocédure </a:t>
            </a:r>
          </a:p>
          <a:p>
            <a:r>
              <a:rPr lang="fr-FR" sz="4000" b="1" dirty="0" smtClean="0"/>
              <a:t>A</a:t>
            </a:r>
            <a:r>
              <a:rPr lang="fr-FR" sz="4000" dirty="0" smtClean="0"/>
              <a:t>daptée</a:t>
            </a:r>
            <a:endParaRPr lang="fr-FR" sz="4000"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40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3436" y="332656"/>
            <a:ext cx="9782801" cy="6336704"/>
          </a:xfrm>
        </p:spPr>
        <p:txBody>
          <a:bodyPr/>
          <a:lstStyle/>
          <a:p>
            <a:pPr marL="0" indent="0" algn="ctr">
              <a:buNone/>
            </a:pPr>
            <a:r>
              <a:rPr lang="fr-FR" b="1" dirty="0" smtClean="0"/>
              <a:t>Avec les MAPA il faut prendre des gants !</a:t>
            </a:r>
          </a:p>
          <a:p>
            <a:pPr algn="ctr"/>
            <a:endParaRPr lang="fr-FR" dirty="0"/>
          </a:p>
          <a:p>
            <a:pPr algn="ctr"/>
            <a:endParaRPr lang="fr-FR" dirty="0" smtClean="0"/>
          </a:p>
          <a:p>
            <a:pPr algn="ctr"/>
            <a:endParaRPr lang="fr-FR" dirty="0"/>
          </a:p>
          <a:p>
            <a:pPr algn="ctr"/>
            <a:endParaRPr lang="fr-FR" dirty="0" smtClean="0"/>
          </a:p>
          <a:p>
            <a:pPr algn="ctr"/>
            <a:endParaRPr lang="fr-FR" dirty="0" smtClean="0"/>
          </a:p>
          <a:p>
            <a:pPr algn="ctr"/>
            <a:endParaRPr lang="fr-FR" dirty="0"/>
          </a:p>
          <a:p>
            <a:pPr algn="ctr"/>
            <a:endParaRPr lang="fr-FR" dirty="0" smtClean="0"/>
          </a:p>
          <a:p>
            <a:pPr algn="ctr"/>
            <a:endParaRPr lang="fr-FR" dirty="0"/>
          </a:p>
          <a:p>
            <a:pPr algn="ctr"/>
            <a:endParaRPr lang="fr-FR" dirty="0" smtClean="0"/>
          </a:p>
          <a:p>
            <a:pPr marL="0" indent="0" algn="ctr">
              <a:buNone/>
            </a:pPr>
            <a:r>
              <a:rPr lang="fr-FR" sz="2400" b="1" i="1" dirty="0" smtClean="0">
                <a:solidFill>
                  <a:srgbClr val="0070C0"/>
                </a:solidFill>
              </a:rPr>
              <a:t>Bon, ça c’est fait on peut redevenir sérieux…</a:t>
            </a:r>
            <a:endParaRPr lang="fr-FR" sz="2400" b="1" i="1" dirty="0">
              <a:solidFill>
                <a:srgbClr val="0070C0"/>
              </a:solidFill>
            </a:endParaRPr>
          </a:p>
        </p:txBody>
      </p:sp>
      <p:pic>
        <p:nvPicPr>
          <p:cNvPr id="4" name="Image 3"/>
          <p:cNvPicPr>
            <a:picLocks noChangeAspect="1"/>
          </p:cNvPicPr>
          <p:nvPr/>
        </p:nvPicPr>
        <p:blipFill>
          <a:blip r:embed="rId2"/>
          <a:stretch>
            <a:fillRect/>
          </a:stretch>
        </p:blipFill>
        <p:spPr>
          <a:xfrm>
            <a:off x="3951583" y="836712"/>
            <a:ext cx="5066506" cy="5066506"/>
          </a:xfrm>
          <a:prstGeom prst="rect">
            <a:avLst/>
          </a:prstGeom>
        </p:spPr>
      </p:pic>
      <p:sp>
        <p:nvSpPr>
          <p:cNvPr id="5" name="Rectangle 4"/>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24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Définition des MAPA</a:t>
            </a:r>
            <a:endParaRPr lang="fr-FR" b="1" dirty="0">
              <a:solidFill>
                <a:srgbClr val="002060"/>
              </a:solidFill>
            </a:endParaRPr>
          </a:p>
        </p:txBody>
      </p:sp>
      <p:sp>
        <p:nvSpPr>
          <p:cNvPr id="3" name="Espace réservé du contenu 2"/>
          <p:cNvSpPr>
            <a:spLocks noGrp="1"/>
          </p:cNvSpPr>
          <p:nvPr>
            <p:ph idx="1"/>
          </p:nvPr>
        </p:nvSpPr>
        <p:spPr>
          <a:xfrm>
            <a:off x="1341884" y="1268760"/>
            <a:ext cx="10369152" cy="5184576"/>
          </a:xfrm>
        </p:spPr>
        <p:txBody>
          <a:bodyPr>
            <a:normAutofit lnSpcReduction="10000"/>
          </a:bodyPr>
          <a:lstStyle/>
          <a:p>
            <a:pPr algn="just"/>
            <a:r>
              <a:rPr lang="fr-FR" dirty="0" smtClean="0"/>
              <a:t>En dessous du </a:t>
            </a:r>
            <a:r>
              <a:rPr lang="fr-FR" dirty="0"/>
              <a:t>seuil </a:t>
            </a:r>
            <a:r>
              <a:rPr lang="fr-FR" dirty="0" smtClean="0"/>
              <a:t>de 215 </a:t>
            </a:r>
            <a:r>
              <a:rPr lang="fr-FR" dirty="0"/>
              <a:t>000 € </a:t>
            </a:r>
            <a:r>
              <a:rPr lang="fr-FR" dirty="0" smtClean="0"/>
              <a:t>HT, depuis </a:t>
            </a:r>
            <a:r>
              <a:rPr lang="fr-FR" dirty="0"/>
              <a:t>janvier </a:t>
            </a:r>
            <a:r>
              <a:rPr lang="fr-FR" dirty="0" smtClean="0"/>
              <a:t>2022, </a:t>
            </a:r>
            <a:r>
              <a:rPr lang="fr-FR" dirty="0"/>
              <a:t>pour les services et </a:t>
            </a:r>
            <a:r>
              <a:rPr lang="fr-FR" dirty="0" smtClean="0"/>
              <a:t>fournitures, et 5 382 000 € HT pour les travaux, </a:t>
            </a:r>
            <a:r>
              <a:rPr lang="fr-FR" dirty="0"/>
              <a:t>l’acheteur est libre d’organiser sa procédure comme il l’entend, dans le respect des principes constitutionnels de liberté d’accès à la commande publique, d’égalité de traitement des candidats et de transparence des procédures</a:t>
            </a:r>
            <a:r>
              <a:rPr lang="fr-FR" dirty="0" smtClean="0"/>
              <a:t>. C’est l’article L2123-1 mais ce n’est pas si simple car divers seuils existent.</a:t>
            </a:r>
          </a:p>
          <a:p>
            <a:pPr algn="just"/>
            <a:r>
              <a:rPr lang="fr-FR" dirty="0" smtClean="0"/>
              <a:t>La </a:t>
            </a:r>
            <a:r>
              <a:rPr lang="fr-FR" dirty="0"/>
              <a:t>procédure de passation doit être adaptée à la nature et aux caractéristiques du besoin à satisfaire, au nombre ou à la localisation des opérateurs économiques susceptibles d’y répondre ainsi qu’aux circonstances de l’achat ; c’est ce que signifie leur appellation de marchés à procédure adaptée (MAPA</a:t>
            </a:r>
            <a:r>
              <a:rPr lang="fr-FR" dirty="0" smtClean="0"/>
              <a:t>).</a:t>
            </a:r>
          </a:p>
          <a:p>
            <a:endParaRPr lang="fr-FR" dirty="0"/>
          </a:p>
          <a:p>
            <a:endParaRPr lang="fr-FR" dirty="0"/>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332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Les MAPA</a:t>
            </a:r>
            <a:endParaRPr lang="fr-FR" b="1" dirty="0">
              <a:solidFill>
                <a:srgbClr val="002060"/>
              </a:solidFill>
            </a:endParaRPr>
          </a:p>
        </p:txBody>
      </p:sp>
      <p:sp>
        <p:nvSpPr>
          <p:cNvPr id="3" name="Espace réservé du contenu 2"/>
          <p:cNvSpPr>
            <a:spLocks noGrp="1"/>
          </p:cNvSpPr>
          <p:nvPr>
            <p:ph idx="1"/>
          </p:nvPr>
        </p:nvSpPr>
        <p:spPr>
          <a:xfrm>
            <a:off x="1593436" y="2564904"/>
            <a:ext cx="9782801" cy="3607296"/>
          </a:xfrm>
        </p:spPr>
        <p:txBody>
          <a:bodyPr>
            <a:normAutofit/>
          </a:bodyPr>
          <a:lstStyle/>
          <a:p>
            <a:pPr algn="just"/>
            <a:r>
              <a:rPr lang="fr-FR" dirty="0"/>
              <a:t>Les marchés publics peuvent être passés en procédure adaptée, soit en raison de leur montant, soit en raison de leur objet. </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90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Les </a:t>
            </a:r>
            <a:r>
              <a:rPr lang="fr-FR" b="1" dirty="0" smtClean="0">
                <a:solidFill>
                  <a:srgbClr val="002060"/>
                </a:solidFill>
              </a:rPr>
              <a:t>MAPA en raison de leur montant</a:t>
            </a:r>
            <a:endParaRPr lang="fr-FR" b="1" dirty="0">
              <a:solidFill>
                <a:srgbClr val="002060"/>
              </a:solidFill>
            </a:endParaRPr>
          </a:p>
        </p:txBody>
      </p:sp>
      <p:sp>
        <p:nvSpPr>
          <p:cNvPr id="3" name="Espace réservé du contenu 2"/>
          <p:cNvSpPr>
            <a:spLocks noGrp="1"/>
          </p:cNvSpPr>
          <p:nvPr>
            <p:ph idx="1"/>
          </p:nvPr>
        </p:nvSpPr>
        <p:spPr>
          <a:xfrm>
            <a:off x="1593436" y="1988840"/>
            <a:ext cx="9782801" cy="4464496"/>
          </a:xfrm>
        </p:spPr>
        <p:txBody>
          <a:bodyPr>
            <a:normAutofit lnSpcReduction="10000"/>
          </a:bodyPr>
          <a:lstStyle/>
          <a:p>
            <a:pPr algn="just"/>
            <a:r>
              <a:rPr lang="fr-FR" b="1" dirty="0"/>
              <a:t>Le cas particulier des « petits marchés ».</a:t>
            </a:r>
          </a:p>
          <a:p>
            <a:pPr algn="just"/>
            <a:r>
              <a:rPr lang="fr-FR" dirty="0"/>
              <a:t> </a:t>
            </a:r>
            <a:r>
              <a:rPr lang="fr-FR" dirty="0" smtClean="0"/>
              <a:t>Il </a:t>
            </a:r>
            <a:r>
              <a:rPr lang="fr-FR" dirty="0"/>
              <a:t>s’agit de marchés publics qui répondent à un besoin dont la valeur estimée est inférieure à 40 000 euros HT (disposition applicable à compter du </a:t>
            </a:r>
            <a:r>
              <a:rPr lang="fr-FR" dirty="0" smtClean="0"/>
              <a:t>1</a:t>
            </a:r>
            <a:r>
              <a:rPr lang="fr-FR" baseline="30000" dirty="0" smtClean="0"/>
              <a:t>er</a:t>
            </a:r>
            <a:r>
              <a:rPr lang="fr-FR" dirty="0" smtClean="0">
                <a:solidFill>
                  <a:srgbClr val="FF0000"/>
                </a:solidFill>
              </a:rPr>
              <a:t> </a:t>
            </a:r>
            <a:r>
              <a:rPr lang="fr-FR" dirty="0" smtClean="0"/>
              <a:t>janvier </a:t>
            </a:r>
            <a:r>
              <a:rPr lang="fr-FR" dirty="0"/>
              <a:t>2020). Ces marchés publics dits « d’un faible montant » sont des marchés à procédure adaptée </a:t>
            </a:r>
            <a:r>
              <a:rPr lang="fr-FR" dirty="0" smtClean="0"/>
              <a:t>particuliers.</a:t>
            </a:r>
          </a:p>
          <a:p>
            <a:pPr algn="just"/>
            <a:r>
              <a:rPr lang="fr-FR" dirty="0"/>
              <a:t>L’article </a:t>
            </a:r>
            <a:r>
              <a:rPr lang="fr-FR" dirty="0" smtClean="0"/>
              <a:t>R.2122-8 du </a:t>
            </a:r>
            <a:r>
              <a:rPr lang="fr-FR" dirty="0"/>
              <a:t>code dispense ces marchés publics des obligations de publicité et de mise en </a:t>
            </a:r>
            <a:r>
              <a:rPr lang="fr-FR" dirty="0" smtClean="0"/>
              <a:t>concurrence. </a:t>
            </a:r>
            <a:r>
              <a:rPr lang="fr-FR" dirty="0" smtClean="0">
                <a:solidFill>
                  <a:srgbClr val="FF0000"/>
                </a:solidFill>
              </a:rPr>
              <a:t>Dispense ne veut pas dire interdiction</a:t>
            </a:r>
            <a:r>
              <a:rPr lang="fr-FR" dirty="0" smtClean="0"/>
              <a:t>.</a:t>
            </a:r>
          </a:p>
          <a:p>
            <a:pPr algn="just"/>
            <a:r>
              <a:rPr lang="fr-FR" dirty="0" smtClean="0">
                <a:solidFill>
                  <a:srgbClr val="FF0000"/>
                </a:solidFill>
              </a:rPr>
              <a:t>Ces marchés doivent cependant respecter 3 règles (pertinence, bonne utilisation des deniers, non exclusivité)</a:t>
            </a:r>
            <a:endParaRPr lang="fr-FR" dirty="0">
              <a:solidFill>
                <a:srgbClr val="FF0000"/>
              </a:solidFill>
            </a:endParaRPr>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930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Définition de l’achat public</a:t>
            </a:r>
            <a:endParaRPr lang="fr-FR" b="1" dirty="0">
              <a:solidFill>
                <a:srgbClr val="002060"/>
              </a:solidFill>
            </a:endParaRPr>
          </a:p>
        </p:txBody>
      </p:sp>
      <p:sp>
        <p:nvSpPr>
          <p:cNvPr id="14" name="Espace réservé du contenu 13"/>
          <p:cNvSpPr>
            <a:spLocks noGrp="1"/>
          </p:cNvSpPr>
          <p:nvPr>
            <p:ph idx="1"/>
          </p:nvPr>
        </p:nvSpPr>
        <p:spPr>
          <a:xfrm>
            <a:off x="1593436" y="1124744"/>
            <a:ext cx="9782801" cy="5544616"/>
          </a:xfrm>
        </p:spPr>
        <p:txBody>
          <a:bodyPr rtlCol="0"/>
          <a:lstStyle/>
          <a:p>
            <a:pPr algn="just"/>
            <a:r>
              <a:rPr lang="fr-FR" dirty="0"/>
              <a:t>L’achat public c’est l’ensemble des achats réalisés par les services de l’Etat, les collectivités territoriales et leurs établissements publics, pour la satisfaction de leurs </a:t>
            </a:r>
            <a:r>
              <a:rPr lang="fr-FR" dirty="0" smtClean="0"/>
              <a:t>besoins. </a:t>
            </a:r>
            <a:r>
              <a:rPr lang="fr-FR" dirty="0"/>
              <a:t>Ces achats sont effectués à l’aide de contrats, de marchés ou de conventions. </a:t>
            </a:r>
            <a:endParaRPr lang="fr-FR" dirty="0" smtClean="0"/>
          </a:p>
          <a:p>
            <a:pPr algn="just"/>
            <a:r>
              <a:rPr lang="fr-FR" dirty="0" smtClean="0"/>
              <a:t>Les </a:t>
            </a:r>
            <a:r>
              <a:rPr lang="fr-FR" dirty="0"/>
              <a:t>achats publics recouvrent ainsi des marchés publics, au sens strict passés en conformité avec les dispositions du code de la Commande publique, et les contrats passés par les organismes de droit public non soumis à la réglementation des marchés publics.</a:t>
            </a:r>
          </a:p>
          <a:p>
            <a:pPr algn="just"/>
            <a:r>
              <a:rPr lang="fr-FR" dirty="0"/>
              <a:t>Pour un établissement scolaire l'achat public consiste en la passation des marchés nécessaires à son fonctionnement.</a:t>
            </a:r>
          </a:p>
          <a:p>
            <a:pPr marL="0" indent="0" rtl="0">
              <a:buNone/>
            </a:pPr>
            <a:endParaRPr lang="fr-FR" dirty="0"/>
          </a:p>
        </p:txBody>
      </p:sp>
      <p:sp>
        <p:nvSpPr>
          <p:cNvPr id="2" name="Rectangle 1"/>
          <p:cNvSpPr/>
          <p:nvPr/>
        </p:nvSpPr>
        <p:spPr>
          <a:xfrm>
            <a:off x="693812" y="836712"/>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78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Les MAPA en raison de leur montant</a:t>
            </a:r>
          </a:p>
        </p:txBody>
      </p:sp>
      <p:sp>
        <p:nvSpPr>
          <p:cNvPr id="3" name="Espace réservé du contenu 2"/>
          <p:cNvSpPr>
            <a:spLocks noGrp="1"/>
          </p:cNvSpPr>
          <p:nvPr>
            <p:ph idx="1"/>
          </p:nvPr>
        </p:nvSpPr>
        <p:spPr>
          <a:xfrm>
            <a:off x="1593436" y="1600200"/>
            <a:ext cx="9782801" cy="4781128"/>
          </a:xfrm>
        </p:spPr>
        <p:txBody>
          <a:bodyPr>
            <a:normAutofit fontScale="85000" lnSpcReduction="20000"/>
          </a:bodyPr>
          <a:lstStyle/>
          <a:p>
            <a:pPr algn="just"/>
            <a:r>
              <a:rPr lang="fr-FR" b="1" dirty="0"/>
              <a:t>Les marchés publics dont les montants sont inférieurs aux seuils européens</a:t>
            </a:r>
            <a:r>
              <a:rPr lang="fr-FR" b="1" dirty="0" smtClean="0"/>
              <a:t>.</a:t>
            </a:r>
          </a:p>
          <a:p>
            <a:pPr algn="just"/>
            <a:r>
              <a:rPr lang="fr-FR" dirty="0"/>
              <a:t>Il s’agit des marchés publics prévus par les </a:t>
            </a:r>
            <a:r>
              <a:rPr lang="fr-FR" dirty="0" smtClean="0"/>
              <a:t>articles R.2124-1 et R.2323-4 du </a:t>
            </a:r>
            <a:r>
              <a:rPr lang="fr-FR" dirty="0"/>
              <a:t>code de la Commande publique qui répondent à un besoin dont la valeur estimée est inférieure aux montants suivants pour les EPLE : </a:t>
            </a:r>
          </a:p>
          <a:p>
            <a:pPr algn="just"/>
            <a:r>
              <a:rPr lang="fr-FR" dirty="0"/>
              <a:t>- </a:t>
            </a:r>
            <a:r>
              <a:rPr lang="fr-FR" dirty="0" smtClean="0"/>
              <a:t>215 </a:t>
            </a:r>
            <a:r>
              <a:rPr lang="fr-FR" dirty="0"/>
              <a:t>000 euros HT pour les marchés publics de fournitures ou de services des pouvoirs adjudicateurs autres que les « autorités publiques centrales » ; et donc pour les EPLE ; </a:t>
            </a:r>
          </a:p>
          <a:p>
            <a:pPr algn="just"/>
            <a:r>
              <a:rPr lang="fr-FR" dirty="0"/>
              <a:t>- 5 </a:t>
            </a:r>
            <a:r>
              <a:rPr lang="fr-FR" dirty="0" smtClean="0"/>
              <a:t>382 </a:t>
            </a:r>
            <a:r>
              <a:rPr lang="fr-FR" dirty="0"/>
              <a:t>000 euros HT pour les marchés publics de travaux. </a:t>
            </a:r>
          </a:p>
          <a:p>
            <a:pPr algn="just"/>
            <a:endParaRPr lang="fr-FR" dirty="0"/>
          </a:p>
          <a:p>
            <a:pPr algn="just"/>
            <a:r>
              <a:rPr lang="fr-FR" dirty="0"/>
              <a:t>Ce sont les MAPA compris entre 40 000 € et les seuils ci-dessus, avec un pallier à 90 000 </a:t>
            </a:r>
            <a:r>
              <a:rPr lang="fr-FR" dirty="0" smtClean="0"/>
              <a:t>€, </a:t>
            </a:r>
            <a:r>
              <a:rPr lang="fr-FR" dirty="0"/>
              <a:t>qui </a:t>
            </a:r>
            <a:r>
              <a:rPr lang="fr-FR" dirty="0" smtClean="0"/>
              <a:t>impliquent </a:t>
            </a:r>
            <a:r>
              <a:rPr lang="fr-FR" dirty="0"/>
              <a:t>au-dessus le respect de règles particulières. </a:t>
            </a:r>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466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t>Seuils</a:t>
            </a:r>
            <a:endParaRPr lang="fr-FR" b="1" dirty="0"/>
          </a:p>
        </p:txBody>
      </p:sp>
      <p:pic>
        <p:nvPicPr>
          <p:cNvPr id="4" name="Espace réservé du contenu 3"/>
          <p:cNvPicPr>
            <a:picLocks noGrp="1" noChangeAspect="1"/>
          </p:cNvPicPr>
          <p:nvPr>
            <p:ph idx="1"/>
          </p:nvPr>
        </p:nvPicPr>
        <p:blipFill>
          <a:blip r:embed="rId2"/>
          <a:stretch>
            <a:fillRect/>
          </a:stretch>
        </p:blipFill>
        <p:spPr>
          <a:xfrm>
            <a:off x="693812" y="1600200"/>
            <a:ext cx="11089232" cy="4572000"/>
          </a:xfrm>
          <a:prstGeom prst="rect">
            <a:avLst/>
          </a:prstGeom>
        </p:spPr>
      </p:pic>
      <p:pic>
        <p:nvPicPr>
          <p:cNvPr id="5" name="Image 4"/>
          <p:cNvPicPr>
            <a:picLocks noChangeAspect="1"/>
          </p:cNvPicPr>
          <p:nvPr/>
        </p:nvPicPr>
        <p:blipFill>
          <a:blip r:embed="rId3"/>
          <a:stretch>
            <a:fillRect/>
          </a:stretch>
        </p:blipFill>
        <p:spPr>
          <a:xfrm>
            <a:off x="693812" y="844396"/>
            <a:ext cx="518205" cy="445047"/>
          </a:xfrm>
          <a:prstGeom prst="rect">
            <a:avLst/>
          </a:prstGeom>
        </p:spPr>
      </p:pic>
    </p:spTree>
    <p:extLst>
      <p:ext uri="{BB962C8B-B14F-4D97-AF65-F5344CB8AC3E}">
        <p14:creationId xmlns:p14="http://schemas.microsoft.com/office/powerpoint/2010/main" val="11029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Les MAPA en raison de leur montant</a:t>
            </a:r>
          </a:p>
        </p:txBody>
      </p:sp>
      <p:sp>
        <p:nvSpPr>
          <p:cNvPr id="3" name="Espace réservé du contenu 2"/>
          <p:cNvSpPr>
            <a:spLocks noGrp="1"/>
          </p:cNvSpPr>
          <p:nvPr>
            <p:ph idx="1"/>
          </p:nvPr>
        </p:nvSpPr>
        <p:spPr/>
        <p:txBody>
          <a:bodyPr>
            <a:normAutofit/>
          </a:bodyPr>
          <a:lstStyle/>
          <a:p>
            <a:pPr algn="just"/>
            <a:r>
              <a:rPr lang="fr-FR" b="1" dirty="0"/>
              <a:t>Les "petits lots" d'un marché public </a:t>
            </a:r>
            <a:r>
              <a:rPr lang="fr-FR" b="1" dirty="0" smtClean="0"/>
              <a:t>formalisé.</a:t>
            </a:r>
          </a:p>
          <a:p>
            <a:pPr algn="just"/>
            <a:r>
              <a:rPr lang="fr-FR" dirty="0"/>
              <a:t>Peuvent être passés selon la procédure adaptée, les lots inférieurs à 80 000 € HT pour les marchés publics de fournitures ou de services et à 1 000 000 € HT dans le cas des marchés publics de travaux, à la condition que le montant cumulé des lots n’excède pas 20 % de la valeur de la totalité des lots. En EPLE on peut rencontrer le cas dans les groupements d’achats de denrées alimentaires notamment.</a:t>
            </a:r>
            <a:endParaRPr lang="fr-FR" dirty="0" smtClean="0"/>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46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a:solidFill>
                  <a:srgbClr val="002060"/>
                </a:solidFill>
              </a:rPr>
              <a:t>Les MAPA en raison de leur </a:t>
            </a:r>
            <a:r>
              <a:rPr lang="fr-FR" b="1" dirty="0" smtClean="0">
                <a:solidFill>
                  <a:srgbClr val="002060"/>
                </a:solidFill>
              </a:rPr>
              <a:t>objet</a:t>
            </a:r>
            <a:endParaRPr lang="fr-FR" b="1" dirty="0">
              <a:solidFill>
                <a:srgbClr val="002060"/>
              </a:solidFill>
            </a:endParaRPr>
          </a:p>
        </p:txBody>
      </p:sp>
      <p:sp>
        <p:nvSpPr>
          <p:cNvPr id="3" name="Espace réservé du contenu 2"/>
          <p:cNvSpPr>
            <a:spLocks noGrp="1"/>
          </p:cNvSpPr>
          <p:nvPr>
            <p:ph idx="1"/>
          </p:nvPr>
        </p:nvSpPr>
        <p:spPr/>
        <p:txBody>
          <a:bodyPr>
            <a:normAutofit lnSpcReduction="10000"/>
          </a:bodyPr>
          <a:lstStyle/>
          <a:p>
            <a:pPr algn="just"/>
            <a:r>
              <a:rPr lang="fr-FR" dirty="0"/>
              <a:t>Quatre catégories qui ne concernent pas – ou très rarement - les EPLE, et qui ne seront donc pas évoqués dans la </a:t>
            </a:r>
            <a:r>
              <a:rPr lang="fr-FR" dirty="0" smtClean="0"/>
              <a:t>suite </a:t>
            </a:r>
            <a:r>
              <a:rPr lang="fr-FR" dirty="0"/>
              <a:t>de </a:t>
            </a:r>
            <a:r>
              <a:rPr lang="fr-FR" dirty="0" smtClean="0"/>
              <a:t>cette formation. </a:t>
            </a:r>
          </a:p>
          <a:p>
            <a:pPr algn="just"/>
            <a:r>
              <a:rPr lang="fr-FR" dirty="0"/>
              <a:t>L</a:t>
            </a:r>
            <a:r>
              <a:rPr lang="fr-FR" dirty="0" smtClean="0"/>
              <a:t>es </a:t>
            </a:r>
            <a:r>
              <a:rPr lang="fr-FR" dirty="0"/>
              <a:t>catégories </a:t>
            </a:r>
            <a:r>
              <a:rPr lang="fr-FR" dirty="0" smtClean="0"/>
              <a:t>marchés de </a:t>
            </a:r>
            <a:r>
              <a:rPr lang="fr-FR" dirty="0"/>
              <a:t>services dits « sociaux et autres services spécifiques » </a:t>
            </a:r>
            <a:endParaRPr lang="fr-FR" dirty="0" smtClean="0"/>
          </a:p>
          <a:p>
            <a:pPr algn="just"/>
            <a:r>
              <a:rPr lang="fr-FR" dirty="0"/>
              <a:t>Certains marchés de service définis aux </a:t>
            </a:r>
            <a:r>
              <a:rPr lang="fr-FR" dirty="0" smtClean="0"/>
              <a:t>articles R.2122-1 à </a:t>
            </a:r>
            <a:r>
              <a:rPr lang="fr-FR" dirty="0"/>
              <a:t>R.2122-11 du </a:t>
            </a:r>
            <a:r>
              <a:rPr lang="fr-FR" dirty="0" smtClean="0"/>
              <a:t>CCP (urgence impérieuse, concours, infructueux, fournisseur déterminé d’avance…) </a:t>
            </a:r>
          </a:p>
          <a:p>
            <a:pPr algn="just"/>
            <a:r>
              <a:rPr lang="fr-FR" dirty="0"/>
              <a:t>Les « marchés de services de représentation juridique </a:t>
            </a:r>
            <a:r>
              <a:rPr lang="fr-FR" dirty="0" smtClean="0"/>
              <a:t>».</a:t>
            </a:r>
          </a:p>
          <a:p>
            <a:pPr algn="just"/>
            <a:r>
              <a:rPr lang="fr-FR" dirty="0"/>
              <a:t>Les marchés publics de défense ou de </a:t>
            </a:r>
            <a:r>
              <a:rPr lang="fr-FR" dirty="0" smtClean="0"/>
              <a:t>sécurité.</a:t>
            </a:r>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5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Les documents d’un MAPA</a:t>
            </a:r>
            <a:endParaRPr lang="fr-FR" b="1" dirty="0">
              <a:solidFill>
                <a:srgbClr val="002060"/>
              </a:solidFill>
            </a:endParaRPr>
          </a:p>
        </p:txBody>
      </p:sp>
      <p:sp>
        <p:nvSpPr>
          <p:cNvPr id="3" name="Espace réservé du contenu 2"/>
          <p:cNvSpPr>
            <a:spLocks noGrp="1"/>
          </p:cNvSpPr>
          <p:nvPr>
            <p:ph idx="1"/>
          </p:nvPr>
        </p:nvSpPr>
        <p:spPr/>
        <p:txBody>
          <a:bodyPr>
            <a:normAutofit/>
          </a:bodyPr>
          <a:lstStyle/>
          <a:p>
            <a:pPr algn="just"/>
            <a:r>
              <a:rPr lang="fr-FR" dirty="0"/>
              <a:t>Le contenu du dossier de consultation </a:t>
            </a:r>
            <a:r>
              <a:rPr lang="fr-FR" dirty="0" smtClean="0"/>
              <a:t>ainsi </a:t>
            </a:r>
            <a:r>
              <a:rPr lang="fr-FR" dirty="0"/>
              <a:t>que le formalisme contractuel sont liés aux caractéristiques du marché public. Le choix entre la rédaction d’un simple bon de commande ou la rédaction d’un cahier des charges avec ses pièces techniques va dépendre de plusieurs paramètres et notamment du prix, de l’objet et de la nature des prestations envisagées (condition de réalisation des prestations et degré de complexité). </a:t>
            </a:r>
          </a:p>
          <a:p>
            <a:pPr algn="just"/>
            <a:r>
              <a:rPr lang="fr-FR" dirty="0"/>
              <a:t>Il appartient à l’acheteur de définir, pour chaque MAPA, le contenu de son dossier de </a:t>
            </a:r>
            <a:r>
              <a:rPr lang="fr-FR" dirty="0" smtClean="0"/>
              <a:t>consultation (cahier des charges). </a:t>
            </a:r>
          </a:p>
          <a:p>
            <a:endParaRPr lang="fr-FR" dirty="0" smtClean="0"/>
          </a:p>
          <a:p>
            <a:endParaRPr lang="fr-FR" dirty="0" smtClean="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971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0636" y="260648"/>
            <a:ext cx="3293422" cy="1371600"/>
          </a:xfrm>
        </p:spPr>
        <p:txBody>
          <a:bodyPr rtlCol="0"/>
          <a:lstStyle/>
          <a:p>
            <a:pPr rtl="0"/>
            <a:r>
              <a:rPr lang="fr-FR" dirty="0" smtClean="0">
                <a:solidFill>
                  <a:schemeClr val="tx2"/>
                </a:solidFill>
              </a:rPr>
              <a:t>CANEVAS</a:t>
            </a:r>
            <a:br>
              <a:rPr lang="fr-FR" dirty="0" smtClean="0">
                <a:solidFill>
                  <a:schemeClr val="tx2"/>
                </a:solidFill>
              </a:rPr>
            </a:br>
            <a:r>
              <a:rPr lang="fr-FR" dirty="0" smtClean="0">
                <a:solidFill>
                  <a:schemeClr val="tx2"/>
                </a:solidFill>
              </a:rPr>
              <a:t>D’UN</a:t>
            </a:r>
            <a:br>
              <a:rPr lang="fr-FR" dirty="0" smtClean="0">
                <a:solidFill>
                  <a:schemeClr val="tx2"/>
                </a:solidFill>
              </a:rPr>
            </a:br>
            <a:r>
              <a:rPr lang="fr-FR" dirty="0" smtClean="0">
                <a:solidFill>
                  <a:schemeClr val="tx2"/>
                </a:solidFill>
              </a:rPr>
              <a:t>MAPA</a:t>
            </a:r>
            <a:endParaRPr lang="fr-FR" dirty="0">
              <a:solidFill>
                <a:schemeClr val="tx2"/>
              </a:solidFill>
            </a:endParaRPr>
          </a:p>
        </p:txBody>
      </p:sp>
      <p:sp>
        <p:nvSpPr>
          <p:cNvPr id="4" name="Espace réservé du contenu 3"/>
          <p:cNvSpPr>
            <a:spLocks noGrp="1"/>
          </p:cNvSpPr>
          <p:nvPr>
            <p:ph idx="1"/>
          </p:nvPr>
        </p:nvSpPr>
        <p:spPr>
          <a:xfrm>
            <a:off x="6886500" y="1484784"/>
            <a:ext cx="4824535" cy="4687416"/>
          </a:xfrm>
        </p:spPr>
        <p:txBody>
          <a:bodyPr rtlCol="0"/>
          <a:lstStyle/>
          <a:p>
            <a:pPr algn="just"/>
            <a:endParaRPr lang="fr-FR" dirty="0" smtClean="0"/>
          </a:p>
          <a:p>
            <a:pPr marL="0" indent="0" algn="just">
              <a:buNone/>
            </a:pPr>
            <a:r>
              <a:rPr lang="fr-FR" sz="2400" dirty="0" smtClean="0"/>
              <a:t>S’agissant </a:t>
            </a:r>
            <a:r>
              <a:rPr lang="fr-FR" sz="2400" dirty="0"/>
              <a:t>d’un MAPA l’ensemble des éléments de la consultation </a:t>
            </a:r>
            <a:r>
              <a:rPr lang="fr-FR" sz="2400" dirty="0" smtClean="0"/>
              <a:t>peuvent être </a:t>
            </a:r>
            <a:r>
              <a:rPr lang="fr-FR" sz="2400" dirty="0"/>
              <a:t>regroupés dans un même document : cahier des charges, règlement de la consultation, acte d’engagement, avis d’acceptation et notification.</a:t>
            </a:r>
          </a:p>
          <a:p>
            <a:pPr rtl="0"/>
            <a:endParaRPr lang="fr-FR" dirty="0"/>
          </a:p>
        </p:txBody>
      </p:sp>
      <p:pic>
        <p:nvPicPr>
          <p:cNvPr id="3" name="Image 2"/>
          <p:cNvPicPr>
            <a:picLocks noChangeAspect="1"/>
          </p:cNvPicPr>
          <p:nvPr/>
        </p:nvPicPr>
        <p:blipFill>
          <a:blip r:embed="rId3"/>
          <a:stretch>
            <a:fillRect/>
          </a:stretch>
        </p:blipFill>
        <p:spPr>
          <a:xfrm>
            <a:off x="1989956" y="116632"/>
            <a:ext cx="4701632" cy="6602838"/>
          </a:xfrm>
          <a:prstGeom prst="rect">
            <a:avLst/>
          </a:prstGeom>
        </p:spPr>
      </p:pic>
    </p:spTree>
    <p:extLst>
      <p:ext uri="{BB962C8B-B14F-4D97-AF65-F5344CB8AC3E}">
        <p14:creationId xmlns:p14="http://schemas.microsoft.com/office/powerpoint/2010/main" val="381938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74935"/>
          </a:xfrm>
        </p:spPr>
        <p:txBody>
          <a:bodyPr/>
          <a:lstStyle/>
          <a:p>
            <a:r>
              <a:rPr lang="fr-FR" b="1" dirty="0" smtClean="0">
                <a:solidFill>
                  <a:srgbClr val="002060"/>
                </a:solidFill>
              </a:rPr>
              <a:t>Les documents d’un MAPA</a:t>
            </a:r>
            <a:endParaRPr lang="fr-FR" b="1" dirty="0">
              <a:solidFill>
                <a:srgbClr val="002060"/>
              </a:solidFill>
            </a:endParaRPr>
          </a:p>
        </p:txBody>
      </p:sp>
      <p:sp>
        <p:nvSpPr>
          <p:cNvPr id="3" name="Espace réservé du contenu 2"/>
          <p:cNvSpPr>
            <a:spLocks noGrp="1"/>
          </p:cNvSpPr>
          <p:nvPr>
            <p:ph idx="1"/>
          </p:nvPr>
        </p:nvSpPr>
        <p:spPr>
          <a:xfrm>
            <a:off x="1593436" y="1268760"/>
            <a:ext cx="9782801" cy="5400600"/>
          </a:xfrm>
        </p:spPr>
        <p:txBody>
          <a:bodyPr>
            <a:normAutofit/>
          </a:bodyPr>
          <a:lstStyle/>
          <a:p>
            <a:pPr algn="just"/>
            <a:r>
              <a:rPr lang="fr-FR" b="1" dirty="0"/>
              <a:t>Le cahier des charges. </a:t>
            </a:r>
            <a:endParaRPr lang="fr-FR" dirty="0"/>
          </a:p>
          <a:p>
            <a:pPr algn="just"/>
            <a:r>
              <a:rPr lang="fr-FR" dirty="0"/>
              <a:t>La rédaction d’un cahier des charges est fortement recommandée ; il sert à définir le besoin de l’acheteur, et si sa rédaction en procédure adaptée n’est pas obligatoire, elle est néanmoins utile. </a:t>
            </a:r>
          </a:p>
          <a:p>
            <a:pPr algn="just"/>
            <a:r>
              <a:rPr lang="fr-FR" sz="2600" dirty="0"/>
              <a:t>Un bon achat suppose une définition précise préalable du besoin. Elle permet aux candidats de remettre une offre pertinente et de fixer un prix adapté à la prestation à réaliser. La définition des besoins est donc essentielle et un document communiqué aux fournisseurs potentiels permet de préciser exactement son besoin. Une définition insuffisante suscite généralement des offres inadéquates et, toujours, des difficultés dans l’exécution. </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76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3863082" y="173454"/>
            <a:ext cx="4462659" cy="6511092"/>
          </a:xfrm>
          <a:prstGeom prst="rect">
            <a:avLst/>
          </a:prstGeom>
        </p:spPr>
      </p:pic>
    </p:spTree>
    <p:extLst>
      <p:ext uri="{BB962C8B-B14F-4D97-AF65-F5344CB8AC3E}">
        <p14:creationId xmlns:p14="http://schemas.microsoft.com/office/powerpoint/2010/main" val="26563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Les documents d’un MAPA</a:t>
            </a:r>
            <a:endParaRPr lang="fr-FR" b="1" dirty="0">
              <a:solidFill>
                <a:srgbClr val="002060"/>
              </a:solidFill>
            </a:endParaRPr>
          </a:p>
        </p:txBody>
      </p:sp>
      <p:sp>
        <p:nvSpPr>
          <p:cNvPr id="3" name="Espace réservé du contenu 2"/>
          <p:cNvSpPr>
            <a:spLocks noGrp="1"/>
          </p:cNvSpPr>
          <p:nvPr>
            <p:ph idx="1"/>
          </p:nvPr>
        </p:nvSpPr>
        <p:spPr>
          <a:xfrm>
            <a:off x="1593436" y="1268760"/>
            <a:ext cx="9782801" cy="5400600"/>
          </a:xfrm>
        </p:spPr>
        <p:txBody>
          <a:bodyPr>
            <a:normAutofit lnSpcReduction="10000"/>
          </a:bodyPr>
          <a:lstStyle/>
          <a:p>
            <a:r>
              <a:rPr lang="fr-FR" b="1" dirty="0"/>
              <a:t>Le règlement de consultation. </a:t>
            </a:r>
            <a:endParaRPr lang="fr-FR" dirty="0"/>
          </a:p>
          <a:p>
            <a:pPr algn="just"/>
            <a:r>
              <a:rPr lang="fr-FR" dirty="0"/>
              <a:t>Le règlement de la consultation peut en procédure adaptée se limiter aux caractéristiques principales de la procédure et du choix de l’offre. Il revient à l’acheteur, en fonction des caractéristiques du besoin, du nombre et de la localisation des opérateurs économiques, de déterminer la précision du règlement de consultation adapté au marché public envisagé, pour permettre, à la fois, de garantir l’égalité entre les candidats et d’être assuré de satisfaire son besoin. </a:t>
            </a:r>
            <a:endParaRPr lang="fr-FR" dirty="0" smtClean="0"/>
          </a:p>
          <a:p>
            <a:pPr algn="just"/>
            <a:r>
              <a:rPr lang="fr-FR" dirty="0"/>
              <a:t>Le règlement doit prévoir les grandes étapes de la procédure, et notamment le principe et les conditions de la négociation ainsi que les critères de sélection des offres. </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2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3863082" y="173454"/>
            <a:ext cx="4462659" cy="6511092"/>
          </a:xfrm>
          <a:prstGeom prst="rect">
            <a:avLst/>
          </a:prstGeom>
        </p:spPr>
      </p:pic>
    </p:spTree>
    <p:extLst>
      <p:ext uri="{BB962C8B-B14F-4D97-AF65-F5344CB8AC3E}">
        <p14:creationId xmlns:p14="http://schemas.microsoft.com/office/powerpoint/2010/main" val="19587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Définition d’un marché public </a:t>
            </a:r>
            <a:r>
              <a:rPr lang="fr-FR" sz="2000" b="1" dirty="0" smtClean="0">
                <a:solidFill>
                  <a:srgbClr val="002060"/>
                </a:solidFill>
              </a:rPr>
              <a:t>(1)</a:t>
            </a:r>
            <a:endParaRPr lang="fr-FR" sz="2000" b="1" dirty="0">
              <a:solidFill>
                <a:srgbClr val="002060"/>
              </a:solidFill>
            </a:endParaRPr>
          </a:p>
        </p:txBody>
      </p:sp>
      <p:sp>
        <p:nvSpPr>
          <p:cNvPr id="14" name="Espace réservé du contenu 13"/>
          <p:cNvSpPr>
            <a:spLocks noGrp="1"/>
          </p:cNvSpPr>
          <p:nvPr>
            <p:ph idx="1"/>
          </p:nvPr>
        </p:nvSpPr>
        <p:spPr>
          <a:xfrm>
            <a:off x="1462040" y="1052736"/>
            <a:ext cx="10045592" cy="5544616"/>
          </a:xfrm>
        </p:spPr>
        <p:txBody>
          <a:bodyPr rtlCol="0">
            <a:normAutofit fontScale="92500" lnSpcReduction="10000"/>
          </a:bodyPr>
          <a:lstStyle/>
          <a:p>
            <a:pPr algn="just"/>
            <a:r>
              <a:rPr lang="fr-FR" sz="3300" dirty="0" smtClean="0"/>
              <a:t>Un marché public est un contrat administratif conclu à titre onéreux entre un organisme public et un fournisseur ou un prestataire pour répondre aux besoins d'un organisme public en matière de travaux, de fournitures ou de services </a:t>
            </a:r>
            <a:r>
              <a:rPr lang="fr-FR" dirty="0" smtClean="0"/>
              <a:t> </a:t>
            </a:r>
          </a:p>
          <a:p>
            <a:pPr marL="0" indent="0" algn="just">
              <a:buNone/>
            </a:pPr>
            <a:r>
              <a:rPr lang="fr-FR" dirty="0" smtClean="0"/>
              <a:t>   … et cela dès le premier euro. </a:t>
            </a:r>
          </a:p>
          <a:p>
            <a:pPr algn="just">
              <a:buFontTx/>
              <a:buChar char="-"/>
            </a:pPr>
            <a:r>
              <a:rPr lang="fr-FR" b="1" dirty="0" smtClean="0"/>
              <a:t>Contrat onéreux</a:t>
            </a:r>
          </a:p>
          <a:p>
            <a:pPr algn="just">
              <a:buFontTx/>
              <a:buChar char="-"/>
            </a:pPr>
            <a:r>
              <a:rPr lang="fr-FR" b="1" dirty="0" smtClean="0"/>
              <a:t>Entre un acheteur public et un fournisseur</a:t>
            </a:r>
          </a:p>
          <a:p>
            <a:pPr marL="0" indent="0" algn="just">
              <a:buNone/>
            </a:pPr>
            <a:r>
              <a:rPr lang="fr-FR" dirty="0"/>
              <a:t>Le  co-contractant de l'acheteur public peut être une personne </a:t>
            </a:r>
            <a:r>
              <a:rPr lang="fr-FR" dirty="0" smtClean="0"/>
              <a:t>physique, publique ou privé.</a:t>
            </a:r>
          </a:p>
          <a:p>
            <a:pPr algn="just">
              <a:buFontTx/>
              <a:buChar char="-"/>
            </a:pPr>
            <a:r>
              <a:rPr lang="fr-FR" b="1" dirty="0" smtClean="0"/>
              <a:t>Pour répondre aux besoins</a:t>
            </a:r>
          </a:p>
          <a:p>
            <a:pPr algn="just">
              <a:buFontTx/>
              <a:buChar char="-"/>
            </a:pPr>
            <a:r>
              <a:rPr lang="fr-FR" dirty="0" smtClean="0"/>
              <a:t>3 types de besoins : travaux, fournitures, services.</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16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4654252" y="187469"/>
            <a:ext cx="4490630" cy="6642614"/>
          </a:xfrm>
          <a:prstGeom prst="rect">
            <a:avLst/>
          </a:prstGeom>
        </p:spPr>
      </p:pic>
    </p:spTree>
    <p:extLst>
      <p:ext uri="{BB962C8B-B14F-4D97-AF65-F5344CB8AC3E}">
        <p14:creationId xmlns:p14="http://schemas.microsoft.com/office/powerpoint/2010/main" val="368803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74935"/>
          </a:xfrm>
        </p:spPr>
        <p:txBody>
          <a:bodyPr/>
          <a:lstStyle/>
          <a:p>
            <a:r>
              <a:rPr lang="fr-FR" b="1" dirty="0" smtClean="0">
                <a:solidFill>
                  <a:srgbClr val="002060"/>
                </a:solidFill>
              </a:rPr>
              <a:t>Les documents d’un MAPA</a:t>
            </a:r>
            <a:endParaRPr lang="fr-FR" b="1" dirty="0">
              <a:solidFill>
                <a:srgbClr val="002060"/>
              </a:solidFill>
            </a:endParaRPr>
          </a:p>
        </p:txBody>
      </p:sp>
      <p:sp>
        <p:nvSpPr>
          <p:cNvPr id="3" name="Espace réservé du contenu 2"/>
          <p:cNvSpPr>
            <a:spLocks noGrp="1"/>
          </p:cNvSpPr>
          <p:nvPr>
            <p:ph idx="1"/>
          </p:nvPr>
        </p:nvSpPr>
        <p:spPr>
          <a:xfrm>
            <a:off x="1593436" y="1844824"/>
            <a:ext cx="9782801" cy="4680520"/>
          </a:xfrm>
        </p:spPr>
        <p:txBody>
          <a:bodyPr>
            <a:normAutofit/>
          </a:bodyPr>
          <a:lstStyle/>
          <a:p>
            <a:pPr algn="just"/>
            <a:r>
              <a:rPr lang="fr-FR" b="1" dirty="0"/>
              <a:t>L’engagement du </a:t>
            </a:r>
            <a:r>
              <a:rPr lang="fr-FR" b="1" dirty="0" smtClean="0"/>
              <a:t>candidat (l’acte d’engagement).</a:t>
            </a:r>
            <a:endParaRPr lang="fr-FR" b="1" dirty="0"/>
          </a:p>
          <a:p>
            <a:pPr algn="just"/>
            <a:r>
              <a:rPr lang="fr-FR" dirty="0"/>
              <a:t> </a:t>
            </a:r>
          </a:p>
          <a:p>
            <a:pPr algn="just"/>
            <a:r>
              <a:rPr lang="fr-FR" dirty="0"/>
              <a:t>Il peut être utile, pour recueillir la signature et l’engagement du futur titulaire sur la prestation et son prix, de fournir aux candidats un acte à </a:t>
            </a:r>
            <a:r>
              <a:rPr lang="fr-FR" dirty="0" smtClean="0"/>
              <a:t>compléter (pour les marchés importants ou </a:t>
            </a:r>
            <a:r>
              <a:rPr lang="fr-FR" dirty="0" err="1" smtClean="0"/>
              <a:t>pluri-annuels</a:t>
            </a:r>
            <a:r>
              <a:rPr lang="fr-FR" dirty="0" smtClean="0"/>
              <a:t>). </a:t>
            </a:r>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179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3862164" y="119317"/>
            <a:ext cx="4536504" cy="6719877"/>
          </a:xfrm>
          <a:prstGeom prst="rect">
            <a:avLst/>
          </a:prstGeom>
        </p:spPr>
      </p:pic>
    </p:spTree>
    <p:extLst>
      <p:ext uri="{BB962C8B-B14F-4D97-AF65-F5344CB8AC3E}">
        <p14:creationId xmlns:p14="http://schemas.microsoft.com/office/powerpoint/2010/main" val="77301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74935"/>
          </a:xfrm>
        </p:spPr>
        <p:txBody>
          <a:bodyPr/>
          <a:lstStyle/>
          <a:p>
            <a:r>
              <a:rPr lang="fr-FR" b="1" dirty="0" smtClean="0">
                <a:solidFill>
                  <a:srgbClr val="002060"/>
                </a:solidFill>
              </a:rPr>
              <a:t>Les documents d’un MAPA</a:t>
            </a:r>
            <a:endParaRPr lang="fr-FR" b="1" dirty="0">
              <a:solidFill>
                <a:srgbClr val="002060"/>
              </a:solidFill>
            </a:endParaRPr>
          </a:p>
        </p:txBody>
      </p:sp>
      <p:sp>
        <p:nvSpPr>
          <p:cNvPr id="3" name="Espace réservé du contenu 2"/>
          <p:cNvSpPr>
            <a:spLocks noGrp="1"/>
          </p:cNvSpPr>
          <p:nvPr>
            <p:ph idx="1"/>
          </p:nvPr>
        </p:nvSpPr>
        <p:spPr>
          <a:xfrm>
            <a:off x="1593436" y="1412776"/>
            <a:ext cx="9782801" cy="5328592"/>
          </a:xfrm>
        </p:spPr>
        <p:txBody>
          <a:bodyPr>
            <a:normAutofit fontScale="85000" lnSpcReduction="20000"/>
          </a:bodyPr>
          <a:lstStyle/>
          <a:p>
            <a:r>
              <a:rPr lang="fr-FR" b="1" dirty="0"/>
              <a:t>Un écrit est obligatoire au-dessus de 25 000 euros </a:t>
            </a:r>
            <a:r>
              <a:rPr lang="fr-FR" b="1" dirty="0" smtClean="0"/>
              <a:t> HT</a:t>
            </a:r>
            <a:r>
              <a:rPr lang="fr-FR" b="1" dirty="0"/>
              <a:t>, mais sa forme est libre. </a:t>
            </a:r>
            <a:endParaRPr lang="fr-FR" dirty="0"/>
          </a:p>
          <a:p>
            <a:r>
              <a:rPr lang="fr-FR" dirty="0"/>
              <a:t> </a:t>
            </a:r>
          </a:p>
          <a:p>
            <a:pPr algn="just"/>
            <a:r>
              <a:rPr lang="fr-FR" dirty="0"/>
              <a:t>Les marchés publics qui répondent à un besoin dont la valeur estimée est égale ou supérieure à 25 000 euros HT sont passés sous la forme écrite</a:t>
            </a:r>
            <a:r>
              <a:rPr lang="fr-FR" dirty="0" smtClean="0"/>
              <a:t>.</a:t>
            </a:r>
          </a:p>
          <a:p>
            <a:pPr algn="just"/>
            <a:r>
              <a:rPr lang="fr-FR" dirty="0" smtClean="0"/>
              <a:t>La </a:t>
            </a:r>
            <a:r>
              <a:rPr lang="fr-FR" dirty="0"/>
              <a:t>forme de l’écrit est libre : lettre, bon de commande, contrat, devis accompagné de l’accord de l’acheteur, courriel, etc… Ce document écrit doit obligatoirement être fourni au comptable avec la facture (ou à défaut un certificat de l’ordonnateur). </a:t>
            </a:r>
            <a:endParaRPr lang="fr-FR" dirty="0" smtClean="0"/>
          </a:p>
          <a:p>
            <a:pPr algn="just"/>
            <a:r>
              <a:rPr lang="fr-FR" dirty="0" smtClean="0"/>
              <a:t>A </a:t>
            </a:r>
            <a:r>
              <a:rPr lang="fr-FR" dirty="0"/>
              <a:t>noter que le passage du seuil à 40 000 € n’a pas modifié celui de l’exigence d’un écrit qui reste fixé à 25 000 € HT. </a:t>
            </a:r>
            <a:endParaRPr lang="fr-FR" dirty="0" smtClean="0"/>
          </a:p>
          <a:p>
            <a:pPr algn="just"/>
            <a:endParaRPr lang="fr-FR" dirty="0"/>
          </a:p>
          <a:p>
            <a:r>
              <a:rPr lang="fr-FR" i="1" dirty="0" smtClean="0"/>
              <a:t>A noter que si la facture fait référence à un écrit ce dernier doit être joint au mandat.</a:t>
            </a:r>
            <a:endParaRPr lang="fr-FR" i="1"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92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74935"/>
          </a:xfrm>
        </p:spPr>
        <p:txBody>
          <a:bodyPr/>
          <a:lstStyle/>
          <a:p>
            <a:r>
              <a:rPr lang="fr-FR" b="1" dirty="0" smtClean="0">
                <a:solidFill>
                  <a:srgbClr val="002060"/>
                </a:solidFill>
              </a:rPr>
              <a:t>Les documents d’un MAPA</a:t>
            </a:r>
            <a:endParaRPr lang="fr-FR" b="1" dirty="0">
              <a:solidFill>
                <a:srgbClr val="002060"/>
              </a:solidFill>
            </a:endParaRPr>
          </a:p>
        </p:txBody>
      </p:sp>
      <p:sp>
        <p:nvSpPr>
          <p:cNvPr id="3" name="Espace réservé du contenu 2"/>
          <p:cNvSpPr>
            <a:spLocks noGrp="1"/>
          </p:cNvSpPr>
          <p:nvPr>
            <p:ph idx="1"/>
          </p:nvPr>
        </p:nvSpPr>
        <p:spPr>
          <a:xfrm>
            <a:off x="1593436" y="1772816"/>
            <a:ext cx="9782801" cy="4752528"/>
          </a:xfrm>
        </p:spPr>
        <p:txBody>
          <a:bodyPr>
            <a:normAutofit/>
          </a:bodyPr>
          <a:lstStyle/>
          <a:p>
            <a:r>
              <a:rPr lang="fr-FR" b="1" dirty="0"/>
              <a:t>La traçabilité de la procédure. </a:t>
            </a:r>
            <a:endParaRPr lang="fr-FR" dirty="0"/>
          </a:p>
          <a:p>
            <a:r>
              <a:rPr lang="fr-FR" dirty="0"/>
              <a:t> </a:t>
            </a:r>
          </a:p>
          <a:p>
            <a:pPr algn="just"/>
            <a:r>
              <a:rPr lang="fr-FR" dirty="0"/>
              <a:t>L’acheteur devra conserver une trace de ses modalités d’achat. Cette traçabilité est proportionnée à l’achat effectué (copie de courriels, ou de catalogues, devis, résultats des comparaisons de prix, </a:t>
            </a:r>
            <a:r>
              <a:rPr lang="fr-FR" dirty="0" err="1"/>
              <a:t>etc</a:t>
            </a:r>
            <a:r>
              <a:rPr lang="fr-FR" dirty="0" smtClean="0"/>
              <a:t>…).</a:t>
            </a:r>
          </a:p>
          <a:p>
            <a:pPr algn="just"/>
            <a:r>
              <a:rPr lang="fr-FR" dirty="0" smtClean="0"/>
              <a:t>Le site de l’</a:t>
            </a:r>
            <a:r>
              <a:rPr lang="fr-FR" dirty="0" err="1" smtClean="0"/>
              <a:t>Aji</a:t>
            </a:r>
            <a:r>
              <a:rPr lang="fr-FR" dirty="0" smtClean="0"/>
              <a:t> propose la possibilité de stocker ces documents en cas de contrôle.</a:t>
            </a:r>
            <a:endParaRPr lang="fr-FR" dirty="0"/>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624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publicité d’un MAPA</a:t>
            </a:r>
            <a:endParaRPr lang="fr-FR" b="1" dirty="0">
              <a:solidFill>
                <a:srgbClr val="002060"/>
              </a:solidFill>
            </a:endParaRPr>
          </a:p>
        </p:txBody>
      </p:sp>
      <p:sp>
        <p:nvSpPr>
          <p:cNvPr id="3" name="Espace réservé du contenu 2"/>
          <p:cNvSpPr>
            <a:spLocks noGrp="1"/>
          </p:cNvSpPr>
          <p:nvPr>
            <p:ph idx="1"/>
          </p:nvPr>
        </p:nvSpPr>
        <p:spPr>
          <a:xfrm>
            <a:off x="1593436" y="1268760"/>
            <a:ext cx="10189608" cy="5184576"/>
          </a:xfrm>
        </p:spPr>
        <p:txBody>
          <a:bodyPr>
            <a:normAutofit/>
          </a:bodyPr>
          <a:lstStyle/>
          <a:p>
            <a:pPr algn="just"/>
            <a:r>
              <a:rPr lang="fr-FR" b="1" dirty="0"/>
              <a:t>L’urgence en matière de marchés publics</a:t>
            </a:r>
            <a:r>
              <a:rPr lang="fr-FR" b="1" dirty="0" smtClean="0"/>
              <a:t>.</a:t>
            </a:r>
            <a:endParaRPr lang="fr-FR" dirty="0"/>
          </a:p>
          <a:p>
            <a:pPr algn="just"/>
            <a:endParaRPr lang="fr-FR" sz="1800" dirty="0" smtClean="0"/>
          </a:p>
          <a:p>
            <a:pPr algn="just"/>
            <a:r>
              <a:rPr lang="fr-FR" dirty="0" smtClean="0"/>
              <a:t>L’urgence </a:t>
            </a:r>
            <a:r>
              <a:rPr lang="fr-FR" dirty="0"/>
              <a:t>impérieuse correspond à un cas renforcé d’urgence, et doit être distinguée de l’urgence « simple ». L’ancien code 2006, s’inspirant de la jurisprudence administrative sur la force majeure, définissait l’urgence impérieuse comme résultant de « circonstances imprévisibles pour le pouvoir adjudicateur et n’étant pas de son fait ». </a:t>
            </a:r>
            <a:endParaRPr lang="fr-FR" dirty="0" smtClean="0"/>
          </a:p>
          <a:p>
            <a:pPr algn="just"/>
            <a:r>
              <a:rPr lang="fr-FR" dirty="0" smtClean="0"/>
              <a:t>L’urgence en matière de marchés publics est </a:t>
            </a:r>
            <a:r>
              <a:rPr lang="fr-FR" dirty="0"/>
              <a:t>clairement circonscrite aux phénomènes extérieurs, irrésistibles pour l’acheteur public ; il s’agit le plus souvent d’accident, de catastrophe climatique... </a:t>
            </a:r>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470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publicité d’un MAPA</a:t>
            </a:r>
            <a:endParaRPr lang="fr-FR" b="1" dirty="0">
              <a:solidFill>
                <a:srgbClr val="002060"/>
              </a:solidFill>
            </a:endParaRPr>
          </a:p>
        </p:txBody>
      </p:sp>
      <p:sp>
        <p:nvSpPr>
          <p:cNvPr id="3" name="Espace réservé du contenu 2"/>
          <p:cNvSpPr>
            <a:spLocks noGrp="1"/>
          </p:cNvSpPr>
          <p:nvPr>
            <p:ph idx="1"/>
          </p:nvPr>
        </p:nvSpPr>
        <p:spPr>
          <a:xfrm>
            <a:off x="1413892" y="1268760"/>
            <a:ext cx="10369152" cy="5472608"/>
          </a:xfrm>
        </p:spPr>
        <p:txBody>
          <a:bodyPr>
            <a:normAutofit fontScale="85000" lnSpcReduction="20000"/>
          </a:bodyPr>
          <a:lstStyle/>
          <a:p>
            <a:pPr algn="just"/>
            <a:r>
              <a:rPr lang="fr-FR" b="1" dirty="0"/>
              <a:t>La publicité en-deçà du seuil de 40 000 euros HT. </a:t>
            </a:r>
            <a:endParaRPr lang="fr-FR" dirty="0"/>
          </a:p>
          <a:p>
            <a:pPr algn="just"/>
            <a:r>
              <a:rPr lang="fr-FR" dirty="0"/>
              <a:t> </a:t>
            </a:r>
            <a:endParaRPr lang="fr-FR" sz="2100" dirty="0"/>
          </a:p>
          <a:p>
            <a:pPr algn="just"/>
            <a:r>
              <a:rPr lang="fr-FR" dirty="0"/>
              <a:t>Le marché public pourra être passé sans publicité ni mise en concurrence préalables. L’acheteur, responsable des deniers publics, veillera à choisir une offre financièrement raisonnable et cohérente avec la nature de la prestation. </a:t>
            </a:r>
            <a:endParaRPr lang="fr-FR" dirty="0" smtClean="0"/>
          </a:p>
          <a:p>
            <a:pPr algn="just"/>
            <a:r>
              <a:rPr lang="fr-FR" dirty="0"/>
              <a:t>. </a:t>
            </a:r>
            <a:r>
              <a:rPr lang="fr-FR" dirty="0" smtClean="0"/>
              <a:t>Le gestionnaire </a:t>
            </a:r>
            <a:r>
              <a:rPr lang="fr-FR" dirty="0"/>
              <a:t>doit veiller à : </a:t>
            </a:r>
          </a:p>
          <a:p>
            <a:pPr algn="just"/>
            <a:r>
              <a:rPr lang="fr-FR" dirty="0"/>
              <a:t>- choisir une offre répondant de manière pertinente au besoin ; </a:t>
            </a:r>
          </a:p>
          <a:p>
            <a:pPr algn="just"/>
            <a:r>
              <a:rPr lang="fr-FR" dirty="0"/>
              <a:t>- respecter le principe de bonne utilisation des deniers publics ; </a:t>
            </a:r>
          </a:p>
          <a:p>
            <a:pPr algn="just"/>
            <a:r>
              <a:rPr lang="fr-FR" dirty="0"/>
              <a:t>- ne pas contracter systématiquement avec un même prestataire lorsqu’il existe une pluralité d’offres potentielles susceptibles de répondre au besoin. </a:t>
            </a:r>
            <a:endParaRPr lang="fr-FR" dirty="0" smtClean="0"/>
          </a:p>
          <a:p>
            <a:pPr algn="just"/>
            <a:r>
              <a:rPr lang="fr-FR" sz="2400" dirty="0" smtClean="0"/>
              <a:t>Une </a:t>
            </a:r>
            <a:r>
              <a:rPr lang="fr-FR" sz="2400" dirty="0"/>
              <a:t>demande </a:t>
            </a:r>
            <a:r>
              <a:rPr lang="fr-FR" sz="2400" dirty="0" smtClean="0"/>
              <a:t>de </a:t>
            </a:r>
            <a:r>
              <a:rPr lang="fr-FR" sz="2400" dirty="0"/>
              <a:t>devis à quelques fournisseurs repérés est toujours utile : elle permet, en effet, de mettre en concurrence même de manière sommaire, plusieurs fournisseurs potentiels. </a:t>
            </a:r>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74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publicité d’un MAPA</a:t>
            </a:r>
            <a:endParaRPr lang="fr-FR" b="1" dirty="0">
              <a:solidFill>
                <a:srgbClr val="002060"/>
              </a:solidFill>
            </a:endParaRPr>
          </a:p>
        </p:txBody>
      </p:sp>
      <p:sp>
        <p:nvSpPr>
          <p:cNvPr id="3" name="Espace réservé du contenu 2"/>
          <p:cNvSpPr>
            <a:spLocks noGrp="1"/>
          </p:cNvSpPr>
          <p:nvPr>
            <p:ph idx="1"/>
          </p:nvPr>
        </p:nvSpPr>
        <p:spPr>
          <a:xfrm>
            <a:off x="1593436" y="1268760"/>
            <a:ext cx="10261616" cy="5184576"/>
          </a:xfrm>
        </p:spPr>
        <p:txBody>
          <a:bodyPr>
            <a:normAutofit/>
          </a:bodyPr>
          <a:lstStyle/>
          <a:p>
            <a:r>
              <a:rPr lang="fr-FR" b="1" dirty="0"/>
              <a:t>La publicité entre 40 000 et 90 000 euros HT. </a:t>
            </a:r>
            <a:endParaRPr lang="fr-FR" sz="1800" dirty="0"/>
          </a:p>
          <a:p>
            <a:r>
              <a:rPr lang="fr-FR" sz="1800" dirty="0"/>
              <a:t> </a:t>
            </a:r>
          </a:p>
          <a:p>
            <a:pPr algn="just"/>
            <a:r>
              <a:rPr lang="fr-FR" dirty="0"/>
              <a:t>Entre 40 000 et 90 000 euros HT, les modalités de publicité dépendent du montant, des caractéristiques et du secteur économique concerné. </a:t>
            </a:r>
          </a:p>
          <a:p>
            <a:pPr algn="just"/>
            <a:r>
              <a:rPr lang="fr-FR" dirty="0"/>
              <a:t>L</a:t>
            </a:r>
            <a:r>
              <a:rPr lang="fr-FR" dirty="0" smtClean="0"/>
              <a:t>’obligation </a:t>
            </a:r>
            <a:r>
              <a:rPr lang="fr-FR" dirty="0"/>
              <a:t>de publicité n’implique pas forcément </a:t>
            </a:r>
            <a:r>
              <a:rPr lang="fr-FR" dirty="0" smtClean="0"/>
              <a:t>publication, mais… </a:t>
            </a:r>
          </a:p>
          <a:p>
            <a:pPr algn="just"/>
            <a:r>
              <a:rPr lang="fr-FR" dirty="0" smtClean="0"/>
              <a:t>Le site de l’AJI pour la publicité.</a:t>
            </a:r>
          </a:p>
          <a:p>
            <a:pPr algn="just"/>
            <a:r>
              <a:rPr lang="fr-FR" dirty="0" smtClean="0"/>
              <a:t>La publicité sur le BOAMP </a:t>
            </a:r>
            <a:r>
              <a:rPr lang="fr-FR" sz="2000" dirty="0" smtClean="0"/>
              <a:t>(</a:t>
            </a:r>
            <a:r>
              <a:rPr lang="fr-FR" sz="2000" dirty="0" err="1" smtClean="0"/>
              <a:t>juris</a:t>
            </a:r>
            <a:r>
              <a:rPr lang="fr-FR" sz="2000" dirty="0" smtClean="0"/>
              <a:t> Louvre 2)</a:t>
            </a:r>
          </a:p>
          <a:p>
            <a:pPr algn="just"/>
            <a:r>
              <a:rPr lang="fr-FR" dirty="0" smtClean="0"/>
              <a:t>La publicité auprès de « ses » fournisseurs.</a:t>
            </a:r>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162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publicité d’un MAPA</a:t>
            </a:r>
            <a:endParaRPr lang="fr-FR" b="1" dirty="0">
              <a:solidFill>
                <a:srgbClr val="002060"/>
              </a:solidFill>
            </a:endParaRPr>
          </a:p>
        </p:txBody>
      </p:sp>
      <p:sp>
        <p:nvSpPr>
          <p:cNvPr id="3" name="Espace réservé du contenu 2"/>
          <p:cNvSpPr>
            <a:spLocks noGrp="1"/>
          </p:cNvSpPr>
          <p:nvPr>
            <p:ph idx="1"/>
          </p:nvPr>
        </p:nvSpPr>
        <p:spPr>
          <a:xfrm>
            <a:off x="1341884" y="1268760"/>
            <a:ext cx="10513168" cy="5400600"/>
          </a:xfrm>
        </p:spPr>
        <p:txBody>
          <a:bodyPr>
            <a:normAutofit fontScale="70000" lnSpcReduction="20000"/>
          </a:bodyPr>
          <a:lstStyle/>
          <a:p>
            <a:pPr algn="just"/>
            <a:r>
              <a:rPr lang="fr-FR" dirty="0"/>
              <a:t>En résumé :</a:t>
            </a:r>
          </a:p>
          <a:p>
            <a:pPr algn="just"/>
            <a:r>
              <a:rPr lang="fr-FR" dirty="0"/>
              <a:t> - Le choix de la publicité ne peut être fondé sur le seul montant du marché public. Le choix du support de publicité doit être adapté à l’objet, à la nature, à la complexité, au degré de concurrence entre les entreprises concernées, à l’urgence du besoin, et assurer une audience suffisante. L’important est que la publicité choisie garantisse l’efficacité de l’achat, c’est-à-dire qu’elle soit à même de susciter la concurrence nécessaire. Le montant n’est donc pas le seul élément à prendre en compte. </a:t>
            </a:r>
          </a:p>
          <a:p>
            <a:pPr algn="just"/>
            <a:r>
              <a:rPr lang="fr-FR" dirty="0"/>
              <a:t>- La publicité doit assurer une concurrence réelle. Pour un marché public de faible montant, une demande de devis à quelques entreprises locales susceptibles de fournir la prestation pourra être suffisante. En revanche, dans un secteur très concurrentiel et pour un marché public de montant conséquent, la publicité devra être précise et diffusée largement, afin de garantir les meilleures conditions de concurrence. Seule une publicité susceptible de toucher le secteur économique visé peut être considérée comme adaptée. Dès lors, il incombe à l’acheteur d’apprécier si le marché public qu’il entend passer est un marché public d’intérêt local, national ou transfrontalier certain et de réaliser une publicité appropriée. </a:t>
            </a:r>
          </a:p>
          <a:p>
            <a:pPr algn="just"/>
            <a:r>
              <a:rPr lang="fr-FR" dirty="0"/>
              <a:t>- La publicité doit être précise. Les acheteurs sont libres de déterminer le contenu de leur avis d’appel à la concurrence. Doivent cependant être au moins portées à la connaissance des candidats potentiels les informations suivantes : l’identité et les coordonnées de l’acheteur, l’objet des prestations envisagées, les critères d’attribution du marché, et, lorsque le prix n’est pas l’unique critère de choix, les conditions de mise en </a:t>
            </a:r>
            <a:r>
              <a:rPr lang="fr-FR" dirty="0" err="1"/>
              <a:t>oeuvre</a:t>
            </a:r>
            <a:r>
              <a:rPr lang="fr-FR" dirty="0"/>
              <a:t> de ces critères.</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264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publicité d’un MAPA</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La publicité entre 90 000 euros HT et les seuils de procédure formalisée. </a:t>
            </a:r>
            <a:endParaRPr lang="fr-FR" b="1" dirty="0" smtClean="0"/>
          </a:p>
          <a:p>
            <a:pPr algn="just"/>
            <a:r>
              <a:rPr lang="fr-FR" dirty="0"/>
              <a:t>L</a:t>
            </a:r>
            <a:r>
              <a:rPr lang="fr-FR" dirty="0" smtClean="0"/>
              <a:t>es </a:t>
            </a:r>
            <a:r>
              <a:rPr lang="fr-FR" dirty="0"/>
              <a:t>avis d'appel à la concurrence doivent être publiés soit dans le Bulletin officiel des annonces des marchés publics (BOAMP), soit dans un journal habilité à recevoir des annonces </a:t>
            </a:r>
            <a:r>
              <a:rPr lang="fr-FR" dirty="0" smtClean="0"/>
              <a:t>légales </a:t>
            </a:r>
            <a:r>
              <a:rPr lang="fr-FR" dirty="0"/>
              <a:t>(JAL). </a:t>
            </a:r>
            <a:endParaRPr lang="fr-FR" dirty="0" smtClean="0"/>
          </a:p>
          <a:p>
            <a:pPr algn="just"/>
            <a:r>
              <a:rPr lang="fr-FR" dirty="0"/>
              <a:t>Les acheteurs doivent </a:t>
            </a:r>
            <a:r>
              <a:rPr lang="fr-FR" dirty="0" smtClean="0"/>
              <a:t>compléter </a:t>
            </a:r>
            <a:r>
              <a:rPr lang="fr-FR" dirty="0"/>
              <a:t>les </a:t>
            </a:r>
            <a:r>
              <a:rPr lang="fr-FR" dirty="0" smtClean="0"/>
              <a:t>avis </a:t>
            </a:r>
            <a:r>
              <a:rPr lang="fr-FR" dirty="0"/>
              <a:t>s'ils estiment que cela est nécessaire pour garantir un degré de publicité adéquat, par une publicité complémentaire dans un organe de presse spécialisée correspondant au secteur économique.</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56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Définition d’un marché public </a:t>
            </a:r>
            <a:r>
              <a:rPr lang="fr-FR" sz="2000" b="1" dirty="0" smtClean="0">
                <a:solidFill>
                  <a:srgbClr val="002060"/>
                </a:solidFill>
              </a:rPr>
              <a:t>(2)</a:t>
            </a:r>
            <a:endParaRPr lang="fr-FR" sz="2000" b="1" dirty="0">
              <a:solidFill>
                <a:srgbClr val="002060"/>
              </a:solidFill>
            </a:endParaRPr>
          </a:p>
        </p:txBody>
      </p:sp>
      <p:sp>
        <p:nvSpPr>
          <p:cNvPr id="14" name="Espace réservé du contenu 13"/>
          <p:cNvSpPr>
            <a:spLocks noGrp="1"/>
          </p:cNvSpPr>
          <p:nvPr>
            <p:ph idx="1"/>
          </p:nvPr>
        </p:nvSpPr>
        <p:spPr>
          <a:xfrm>
            <a:off x="1593436" y="1124744"/>
            <a:ext cx="9782801" cy="5544616"/>
          </a:xfrm>
        </p:spPr>
        <p:txBody>
          <a:bodyPr rtlCol="0">
            <a:normAutofit fontScale="77500" lnSpcReduction="20000"/>
          </a:bodyPr>
          <a:lstStyle/>
          <a:p>
            <a:pPr algn="just"/>
            <a:r>
              <a:rPr lang="fr-FR" sz="3300" dirty="0" smtClean="0"/>
              <a:t>Un marché public est un contrat administratif conclu à titre onéreux entre un organisme public et un fournisseur ou un prestataire pour répondre aux besoins d'un organisme public en matière de travaux, de fournitures ou de services</a:t>
            </a:r>
          </a:p>
          <a:p>
            <a:pPr algn="just"/>
            <a:r>
              <a:rPr lang="fr-FR" sz="3300" dirty="0" smtClean="0"/>
              <a:t> </a:t>
            </a:r>
            <a:r>
              <a:rPr lang="fr-FR" dirty="0" smtClean="0"/>
              <a:t> </a:t>
            </a:r>
          </a:p>
          <a:p>
            <a:pPr algn="just"/>
            <a:r>
              <a:rPr lang="fr-FR" dirty="0" smtClean="0"/>
              <a:t>Tous les contrats ne sont pas des marchés publics mais tous les marchés publics sont des contrats administratifs.</a:t>
            </a:r>
          </a:p>
          <a:p>
            <a:pPr algn="just"/>
            <a:r>
              <a:rPr lang="fr-FR" dirty="0" smtClean="0"/>
              <a:t>Pour répondre à ses besoins dans la plupart des domaines un EPLE passe des bons de commandes et signe des contrats qui sont des marchés publics. </a:t>
            </a:r>
          </a:p>
          <a:p>
            <a:pPr algn="just"/>
            <a:r>
              <a:rPr lang="fr-FR" dirty="0" smtClean="0"/>
              <a:t>En effet tout bon de commande est un contrat administratif qui relève du code de la Commande publique et ce quel que soit son montant, il est passé avec des fournisseurs ou des prestataires afin de répondre au besoins de l’établissement en matière de fournitures, services ou travaux ; et ce moyennant le paiement de la prestation. </a:t>
            </a:r>
          </a:p>
          <a:p>
            <a:pPr algn="just"/>
            <a:r>
              <a:rPr lang="fr-FR" dirty="0" smtClean="0"/>
              <a:t>Plus de 99% des bons de commandes émis par un EPLE sont donc des marchés publics. Il en va de même de la plupart des contrats et des conventions qui répondent à cette définition d’un marché public.</a:t>
            </a:r>
          </a:p>
          <a:p>
            <a:pPr marL="0" indent="0" rtl="0">
              <a:buNone/>
            </a:pPr>
            <a:endParaRPr lang="fr-FR"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33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917948" y="137575"/>
            <a:ext cx="8352927" cy="6582849"/>
          </a:xfrm>
          <a:prstGeom prst="rect">
            <a:avLst/>
          </a:prstGeom>
        </p:spPr>
      </p:pic>
    </p:spTree>
    <p:extLst>
      <p:ext uri="{BB962C8B-B14F-4D97-AF65-F5344CB8AC3E}">
        <p14:creationId xmlns:p14="http://schemas.microsoft.com/office/powerpoint/2010/main" val="285937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mise en concurrence dans un MAPA</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smtClean="0"/>
              <a:t>Les </a:t>
            </a:r>
            <a:r>
              <a:rPr lang="fr-FR" b="1" dirty="0"/>
              <a:t>délais de remise des candidatures et des offres en MAPA. </a:t>
            </a:r>
            <a:endParaRPr lang="fr-FR" sz="1800" dirty="0"/>
          </a:p>
          <a:p>
            <a:pPr algn="just"/>
            <a:r>
              <a:rPr lang="fr-FR" dirty="0"/>
              <a:t>La détermination des délais de remise des candidatures et des offres est laissée à la libre appréciation de l’acheteur </a:t>
            </a:r>
            <a:r>
              <a:rPr lang="fr-FR" dirty="0" smtClean="0"/>
              <a:t>mais </a:t>
            </a:r>
            <a:r>
              <a:rPr lang="fr-FR" dirty="0"/>
              <a:t>ces délais doivent permettre à tous les candidats potentiels de concourir. </a:t>
            </a:r>
            <a:endParaRPr lang="fr-FR" dirty="0" smtClean="0"/>
          </a:p>
          <a:p>
            <a:pPr algn="just"/>
            <a:r>
              <a:rPr lang="fr-FR" dirty="0"/>
              <a:t>Ce délai doit tenir compte du montant du marché, de la complexité des prestations, de la facilité d’accès aux documents de la consultation, de la nécessité éventuelle d’une visite des lieux et de l’importance des pièces exigées des candidats.</a:t>
            </a:r>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206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mise en concurrence dans un MAPA</a:t>
            </a:r>
            <a:endParaRPr lang="fr-FR" b="1" dirty="0">
              <a:solidFill>
                <a:srgbClr val="002060"/>
              </a:solidFill>
            </a:endParaRPr>
          </a:p>
        </p:txBody>
      </p:sp>
      <p:sp>
        <p:nvSpPr>
          <p:cNvPr id="3" name="Espace réservé du contenu 2"/>
          <p:cNvSpPr>
            <a:spLocks noGrp="1"/>
          </p:cNvSpPr>
          <p:nvPr>
            <p:ph idx="1"/>
          </p:nvPr>
        </p:nvSpPr>
        <p:spPr>
          <a:xfrm>
            <a:off x="1593436" y="1268760"/>
            <a:ext cx="10045592" cy="5184576"/>
          </a:xfrm>
        </p:spPr>
        <p:txBody>
          <a:bodyPr>
            <a:normAutofit/>
          </a:bodyPr>
          <a:lstStyle/>
          <a:p>
            <a:pPr algn="just"/>
            <a:r>
              <a:rPr lang="fr-FR" b="1" dirty="0" smtClean="0"/>
              <a:t>La </a:t>
            </a:r>
            <a:r>
              <a:rPr lang="fr-FR" b="1" dirty="0"/>
              <a:t>sélection des candidatures en MAPA. </a:t>
            </a:r>
            <a:endParaRPr lang="fr-FR" dirty="0"/>
          </a:p>
          <a:p>
            <a:pPr algn="just"/>
            <a:r>
              <a:rPr lang="fr-FR" dirty="0"/>
              <a:t>Au titre de la candidature, seuls peuvent être demandés des renseignements nécessaires à la vérification des capacités des candidats à exécuter correctement le marché et à l’absence d’exclusions prévues </a:t>
            </a:r>
            <a:r>
              <a:rPr lang="fr-FR" dirty="0" smtClean="0"/>
              <a:t>par le CCP.</a:t>
            </a:r>
          </a:p>
          <a:p>
            <a:pPr algn="just"/>
            <a:r>
              <a:rPr lang="fr-FR" dirty="0"/>
              <a:t>L’information des candidats sur les critères de choix des candidatures est nécessaire, dès l’engagement de la procédure, dans l’avis d’appel à la concurrence ou, le cas échéant, dans le règlement de consultation. A noter que ces critères doivent exister même dans le cadre d’une consultation au moyen de devis. </a:t>
            </a: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73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a:solidFill>
                  <a:srgbClr val="002060"/>
                </a:solidFill>
              </a:rPr>
              <a:t>La mise en concurrence dans un MAPA</a:t>
            </a: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Les critères de choix</a:t>
            </a:r>
            <a:r>
              <a:rPr lang="fr-FR" b="1" dirty="0" smtClean="0"/>
              <a:t>.</a:t>
            </a:r>
            <a:endParaRPr lang="fr-FR" dirty="0"/>
          </a:p>
          <a:p>
            <a:pPr algn="just"/>
            <a:r>
              <a:rPr lang="fr-FR" dirty="0"/>
              <a:t>Les modalités de mise en </a:t>
            </a:r>
            <a:r>
              <a:rPr lang="fr-FR" dirty="0" err="1"/>
              <a:t>oeuvre</a:t>
            </a:r>
            <a:r>
              <a:rPr lang="fr-FR" dirty="0"/>
              <a:t> des critères de sélection des offres sont laissées à la discrétion de l’acheteur. </a:t>
            </a:r>
          </a:p>
          <a:p>
            <a:pPr algn="just"/>
            <a:r>
              <a:rPr lang="fr-FR" dirty="0"/>
              <a:t>Pour attribuer le marché public, l'acheteur public se fonde : </a:t>
            </a:r>
          </a:p>
          <a:p>
            <a:pPr algn="just"/>
            <a:r>
              <a:rPr lang="fr-FR" dirty="0"/>
              <a:t>- soit sur un critère unique qui peut être le prix (à condition que le marché ait pour seul objet l'achat de services ou de fournitures </a:t>
            </a:r>
            <a:r>
              <a:rPr lang="fr-FR" dirty="0" smtClean="0"/>
              <a:t>standardisés) </a:t>
            </a:r>
            <a:r>
              <a:rPr lang="fr-FR" dirty="0"/>
              <a:t>ou le coût déterminé selon une approche fondée sur le coût du cycle de vie </a:t>
            </a:r>
            <a:r>
              <a:rPr lang="fr-FR" dirty="0" smtClean="0"/>
              <a:t>,</a:t>
            </a:r>
            <a:endParaRPr lang="fr-FR" dirty="0"/>
          </a:p>
          <a:p>
            <a:pPr algn="just"/>
            <a:r>
              <a:rPr lang="fr-FR" dirty="0"/>
              <a:t>- soit sur plusieurs critères parmi lesquels figurent le critère de prix ou de coût et un ou plusieurs critères qualitatifs, environnementaux ou </a:t>
            </a:r>
            <a:r>
              <a:rPr lang="fr-FR" dirty="0" smtClean="0"/>
              <a:t>sociaux. </a:t>
            </a:r>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347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a:solidFill>
                  <a:srgbClr val="002060"/>
                </a:solidFill>
              </a:rPr>
              <a:t>La mise en concurrence dans un MAPA</a:t>
            </a:r>
          </a:p>
        </p:txBody>
      </p:sp>
      <p:sp>
        <p:nvSpPr>
          <p:cNvPr id="3" name="Espace réservé du contenu 2"/>
          <p:cNvSpPr>
            <a:spLocks noGrp="1"/>
          </p:cNvSpPr>
          <p:nvPr>
            <p:ph idx="1"/>
          </p:nvPr>
        </p:nvSpPr>
        <p:spPr>
          <a:xfrm>
            <a:off x="1593436" y="1124744"/>
            <a:ext cx="10117600" cy="5616624"/>
          </a:xfrm>
        </p:spPr>
        <p:txBody>
          <a:bodyPr>
            <a:normAutofit fontScale="47500" lnSpcReduction="20000"/>
          </a:bodyPr>
          <a:lstStyle/>
          <a:p>
            <a:pPr algn="just"/>
            <a:r>
              <a:rPr lang="fr-FR" b="1" dirty="0"/>
              <a:t>Liste </a:t>
            </a:r>
            <a:r>
              <a:rPr lang="fr-FR" b="1" dirty="0" smtClean="0"/>
              <a:t> non  exhaustive  des  critères  de  choix </a:t>
            </a:r>
            <a:r>
              <a:rPr lang="fr-FR" b="1" dirty="0"/>
              <a:t>: </a:t>
            </a:r>
          </a:p>
          <a:p>
            <a:pPr algn="just"/>
            <a:r>
              <a:rPr lang="fr-FR" sz="3800" dirty="0"/>
              <a:t>- prix </a:t>
            </a:r>
          </a:p>
          <a:p>
            <a:pPr algn="just"/>
            <a:r>
              <a:rPr lang="fr-FR" sz="3800" dirty="0"/>
              <a:t>- qualité </a:t>
            </a:r>
          </a:p>
          <a:p>
            <a:pPr algn="just"/>
            <a:r>
              <a:rPr lang="fr-FR" sz="3800" dirty="0"/>
              <a:t>- valeur technique </a:t>
            </a:r>
          </a:p>
          <a:p>
            <a:pPr algn="just"/>
            <a:r>
              <a:rPr lang="fr-FR" sz="3800" dirty="0"/>
              <a:t>- caractère esthétique et fonctionnel </a:t>
            </a:r>
          </a:p>
          <a:p>
            <a:pPr algn="just"/>
            <a:r>
              <a:rPr lang="fr-FR" sz="3800" dirty="0"/>
              <a:t>- performances en matière de protection de l'environnement </a:t>
            </a:r>
          </a:p>
          <a:p>
            <a:pPr algn="just"/>
            <a:r>
              <a:rPr lang="fr-FR" sz="3800" dirty="0"/>
              <a:t>- performances en matière d'insertion professionnelle des publics en difficulté </a:t>
            </a:r>
          </a:p>
          <a:p>
            <a:pPr algn="just"/>
            <a:r>
              <a:rPr lang="fr-FR" sz="3800" dirty="0"/>
              <a:t>- coût global d'utilisation </a:t>
            </a:r>
          </a:p>
          <a:p>
            <a:pPr algn="just"/>
            <a:r>
              <a:rPr lang="fr-FR" sz="3800" dirty="0"/>
              <a:t>- rentabilité </a:t>
            </a:r>
          </a:p>
          <a:p>
            <a:pPr algn="just"/>
            <a:r>
              <a:rPr lang="fr-FR" sz="3800" dirty="0"/>
              <a:t>- caractère innovant </a:t>
            </a:r>
          </a:p>
          <a:p>
            <a:pPr algn="just"/>
            <a:r>
              <a:rPr lang="fr-FR" sz="3800" dirty="0"/>
              <a:t>- service après-vente et l'assistance technique </a:t>
            </a:r>
          </a:p>
          <a:p>
            <a:pPr algn="just"/>
            <a:r>
              <a:rPr lang="fr-FR" sz="3800" dirty="0"/>
              <a:t>- date de livraison </a:t>
            </a:r>
          </a:p>
          <a:p>
            <a:pPr algn="just"/>
            <a:r>
              <a:rPr lang="fr-FR" sz="3800" dirty="0"/>
              <a:t>- délai de livraison ou d'exécution.</a:t>
            </a:r>
          </a:p>
          <a:p>
            <a:pPr marL="0" indent="0" algn="just">
              <a:buNone/>
            </a:pPr>
            <a:r>
              <a:rPr lang="fr-FR" sz="3800" dirty="0"/>
              <a:t>D'autres critères peuvent être pris en compte s'ils sont justifiés par l'objet du marché ou ses conditions d'exécution. C’est le cas notamment du : </a:t>
            </a:r>
          </a:p>
          <a:p>
            <a:pPr algn="just"/>
            <a:r>
              <a:rPr lang="fr-FR" sz="3800" dirty="0"/>
              <a:t>- critère du bien-être </a:t>
            </a:r>
            <a:r>
              <a:rPr lang="fr-FR" sz="3800" dirty="0" smtClean="0"/>
              <a:t>animal… et de considérations environnementales ou sociales.</a:t>
            </a:r>
            <a:endParaRPr lang="fr-FR" sz="3800"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397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a:solidFill>
                  <a:srgbClr val="002060"/>
                </a:solidFill>
              </a:rPr>
              <a:t>La mise en concurrence dans un MAPA</a:t>
            </a:r>
          </a:p>
        </p:txBody>
      </p:sp>
      <p:sp>
        <p:nvSpPr>
          <p:cNvPr id="3" name="Espace réservé du contenu 2"/>
          <p:cNvSpPr>
            <a:spLocks noGrp="1"/>
          </p:cNvSpPr>
          <p:nvPr>
            <p:ph idx="1"/>
          </p:nvPr>
        </p:nvSpPr>
        <p:spPr>
          <a:xfrm>
            <a:off x="1593436" y="1268760"/>
            <a:ext cx="9782801" cy="5184576"/>
          </a:xfrm>
        </p:spPr>
        <p:txBody>
          <a:bodyPr>
            <a:normAutofit lnSpcReduction="10000"/>
          </a:bodyPr>
          <a:lstStyle/>
          <a:p>
            <a:pPr algn="just"/>
            <a:r>
              <a:rPr lang="fr-FR" b="1" dirty="0"/>
              <a:t>La pondération</a:t>
            </a:r>
            <a:r>
              <a:rPr lang="fr-FR" dirty="0" smtClean="0"/>
              <a:t>.</a:t>
            </a:r>
            <a:endParaRPr lang="fr-FR" dirty="0"/>
          </a:p>
          <a:p>
            <a:pPr algn="just"/>
            <a:r>
              <a:rPr lang="fr-FR" dirty="0"/>
              <a:t>La pondération des critères de choix, obligatoire en procédure formalisée, ne l’est pas en procédure adaptée. Son usage est cependant recommandé car cette méthode facilite le choix de l’offre économiquement la plus avantageuse et garantit le respect de l’égalité de traitement des candidats. </a:t>
            </a:r>
            <a:endParaRPr lang="fr-FR" dirty="0" smtClean="0"/>
          </a:p>
          <a:p>
            <a:pPr algn="just"/>
            <a:r>
              <a:rPr lang="fr-FR" dirty="0" smtClean="0"/>
              <a:t>Elle </a:t>
            </a:r>
            <a:r>
              <a:rPr lang="fr-FR" dirty="0"/>
              <a:t>permet à chaque opérateur de connaître, avec précision, l’appréciation faite sur chaque élément de son offre et de l’adapter en conséquence ; </a:t>
            </a:r>
            <a:endParaRPr lang="fr-FR" dirty="0" smtClean="0"/>
          </a:p>
          <a:p>
            <a:pPr algn="just"/>
            <a:r>
              <a:rPr lang="fr-FR" dirty="0"/>
              <a:t>E</a:t>
            </a:r>
            <a:r>
              <a:rPr lang="fr-FR" dirty="0" smtClean="0"/>
              <a:t>lle </a:t>
            </a:r>
            <a:r>
              <a:rPr lang="fr-FR" dirty="0"/>
              <a:t>facilite </a:t>
            </a:r>
            <a:r>
              <a:rPr lang="fr-FR" dirty="0" smtClean="0"/>
              <a:t>la </a:t>
            </a:r>
            <a:r>
              <a:rPr lang="fr-FR" dirty="0"/>
              <a:t>justification du choix opéré par l’établissement lorsqu’un candidat évincé demande des explications sur le rejet de son offre. </a:t>
            </a: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010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4654252" y="187469"/>
            <a:ext cx="4490630" cy="6642614"/>
          </a:xfrm>
          <a:prstGeom prst="rect">
            <a:avLst/>
          </a:prstGeom>
        </p:spPr>
      </p:pic>
    </p:spTree>
    <p:extLst>
      <p:ext uri="{BB962C8B-B14F-4D97-AF65-F5344CB8AC3E}">
        <p14:creationId xmlns:p14="http://schemas.microsoft.com/office/powerpoint/2010/main" val="27532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a:solidFill>
                  <a:srgbClr val="002060"/>
                </a:solidFill>
              </a:rPr>
              <a:t>La mise en concurrence dans un MAPA</a:t>
            </a: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Les variantes. </a:t>
            </a:r>
            <a:endParaRPr lang="fr-FR" dirty="0"/>
          </a:p>
          <a:p>
            <a:pPr algn="just"/>
            <a:r>
              <a:rPr lang="fr-FR" dirty="0"/>
              <a:t>L'article </a:t>
            </a:r>
            <a:r>
              <a:rPr lang="fr-FR" dirty="0" smtClean="0"/>
              <a:t>R.2151-8 du </a:t>
            </a:r>
            <a:r>
              <a:rPr lang="fr-FR" dirty="0"/>
              <a:t>code de la Commande publique prévoit que les acheteurs peuvent autoriser la présentation de variantes. Dans ce cas, les variantes constituent des modifications, à l’initiative des candidats, de spécifications prévues dans la solution de base décrite dans les documents de la consultation. </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74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a:solidFill>
                  <a:srgbClr val="002060"/>
                </a:solidFill>
              </a:rPr>
              <a:t>La mise en concurrence dans un MAPA</a:t>
            </a:r>
          </a:p>
        </p:txBody>
      </p:sp>
      <p:sp>
        <p:nvSpPr>
          <p:cNvPr id="3" name="Espace réservé du contenu 2"/>
          <p:cNvSpPr>
            <a:spLocks noGrp="1"/>
          </p:cNvSpPr>
          <p:nvPr>
            <p:ph idx="1"/>
          </p:nvPr>
        </p:nvSpPr>
        <p:spPr>
          <a:xfrm>
            <a:off x="1593436" y="1268760"/>
            <a:ext cx="9782801" cy="5184576"/>
          </a:xfrm>
        </p:spPr>
        <p:txBody>
          <a:bodyPr>
            <a:normAutofit fontScale="92500" lnSpcReduction="10000"/>
          </a:bodyPr>
          <a:lstStyle/>
          <a:p>
            <a:pPr algn="just"/>
            <a:r>
              <a:rPr lang="fr-FR" b="1" dirty="0"/>
              <a:t>La négociation. </a:t>
            </a:r>
            <a:endParaRPr lang="fr-FR" dirty="0"/>
          </a:p>
          <a:p>
            <a:pPr algn="just"/>
            <a:r>
              <a:rPr lang="fr-FR" dirty="0"/>
              <a:t>L’acheteur peut négocier avec les candidats ayant présenté une offre. Il s’agit d’une possibilité et non d’une </a:t>
            </a:r>
            <a:r>
              <a:rPr lang="fr-FR" dirty="0" smtClean="0"/>
              <a:t>obligation. </a:t>
            </a:r>
          </a:p>
          <a:p>
            <a:pPr algn="just"/>
            <a:r>
              <a:rPr lang="fr-FR" dirty="0"/>
              <a:t>Trois cas de figure peuvent se présenter : </a:t>
            </a:r>
          </a:p>
          <a:p>
            <a:pPr algn="just"/>
            <a:r>
              <a:rPr lang="fr-FR" dirty="0"/>
              <a:t>− soit l’acheteur a annoncé sa décision de recourir à la négociation sans réserve. Dans ce cas, il est tenu de négocier ; </a:t>
            </a:r>
          </a:p>
          <a:p>
            <a:pPr algn="just"/>
            <a:r>
              <a:rPr lang="fr-FR" dirty="0"/>
              <a:t>− soit il ne l’a pas prévu et il ne peut alors pas négocier ; </a:t>
            </a:r>
          </a:p>
          <a:p>
            <a:pPr algn="just"/>
            <a:r>
              <a:rPr lang="fr-FR" dirty="0"/>
              <a:t>− soit, enfin, il a annoncé sa décision de recourir à la négociation en se réservant toutefois la possibilité d’attribuer le marché public sur la base des offres initiales sans négociation. Dans ce cas, s’il considère qu’il peut, au vu des offres remises, attribuer le marché, il n’est pas tenu de négocier. </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29580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4078188" y="220431"/>
            <a:ext cx="4464496" cy="6618963"/>
          </a:xfrm>
          <a:prstGeom prst="rect">
            <a:avLst/>
          </a:prstGeom>
        </p:spPr>
      </p:pic>
    </p:spTree>
    <p:extLst>
      <p:ext uri="{BB962C8B-B14F-4D97-AF65-F5344CB8AC3E}">
        <p14:creationId xmlns:p14="http://schemas.microsoft.com/office/powerpoint/2010/main" val="304085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Les grands principes des marchés publics</a:t>
            </a:r>
            <a:endParaRPr lang="fr-FR" b="1" dirty="0">
              <a:solidFill>
                <a:srgbClr val="002060"/>
              </a:solidFill>
            </a:endParaRPr>
          </a:p>
        </p:txBody>
      </p:sp>
      <p:sp>
        <p:nvSpPr>
          <p:cNvPr id="14" name="Espace réservé du contenu 13"/>
          <p:cNvSpPr>
            <a:spLocks noGrp="1"/>
          </p:cNvSpPr>
          <p:nvPr>
            <p:ph idx="1"/>
          </p:nvPr>
        </p:nvSpPr>
        <p:spPr>
          <a:xfrm>
            <a:off x="1593436" y="1124744"/>
            <a:ext cx="9782801" cy="5544616"/>
          </a:xfrm>
        </p:spPr>
        <p:txBody>
          <a:bodyPr rtlCol="0">
            <a:normAutofit/>
          </a:bodyPr>
          <a:lstStyle/>
          <a:p>
            <a:pPr algn="just"/>
            <a:r>
              <a:rPr lang="fr-FR" dirty="0"/>
              <a:t>Au nombre de </a:t>
            </a:r>
            <a:r>
              <a:rPr lang="fr-FR" dirty="0" smtClean="0"/>
              <a:t>trois, </a:t>
            </a:r>
            <a:r>
              <a:rPr lang="fr-FR" dirty="0"/>
              <a:t>ils ont valeur constitutionnelle :</a:t>
            </a:r>
          </a:p>
          <a:p>
            <a:pPr lvl="0" algn="just"/>
            <a:endParaRPr lang="fr-FR" dirty="0" smtClean="0"/>
          </a:p>
          <a:p>
            <a:pPr lvl="0" algn="just"/>
            <a:r>
              <a:rPr lang="fr-FR" dirty="0" smtClean="0"/>
              <a:t>Egalité </a:t>
            </a:r>
            <a:r>
              <a:rPr lang="fr-FR" dirty="0"/>
              <a:t>de traitement des candidats à un marché public.</a:t>
            </a:r>
          </a:p>
          <a:p>
            <a:pPr algn="just"/>
            <a:r>
              <a:rPr lang="fr-FR" sz="2000" dirty="0"/>
              <a:t>Absence de favoritisme dans l’attribution des marchés, interdiction du localisme, rédaction « neutre » des cahiers des charges, même degré d’information pour tous les candidats, critères de choix objectifs, respect des règles de concurrence…</a:t>
            </a:r>
          </a:p>
          <a:p>
            <a:pPr lvl="0" algn="just"/>
            <a:r>
              <a:rPr lang="fr-FR" dirty="0"/>
              <a:t>Liberté d’accès aux marchés publics.</a:t>
            </a:r>
          </a:p>
          <a:p>
            <a:pPr algn="just"/>
            <a:r>
              <a:rPr lang="fr-FR" sz="2000" dirty="0"/>
              <a:t>Publicité suffisante et adaptée des marchés publics, accès aux divers documents….</a:t>
            </a:r>
          </a:p>
          <a:p>
            <a:pPr lvl="0" algn="just"/>
            <a:r>
              <a:rPr lang="fr-FR" dirty="0"/>
              <a:t>Transparence des procédures.</a:t>
            </a:r>
          </a:p>
          <a:p>
            <a:pPr algn="just"/>
            <a:r>
              <a:rPr lang="fr-FR" sz="2000" dirty="0"/>
              <a:t>Documents de consultation clairs et précis, information et communication aux candidats non retenus des documents…  </a:t>
            </a:r>
          </a:p>
          <a:p>
            <a:pPr marL="0" indent="0" rtl="0">
              <a:buNone/>
            </a:pPr>
            <a:endParaRPr lang="fr-FR" dirty="0"/>
          </a:p>
        </p:txBody>
      </p:sp>
      <p:sp>
        <p:nvSpPr>
          <p:cNvPr id="2" name="Rectangle 1"/>
          <p:cNvSpPr/>
          <p:nvPr/>
        </p:nvSpPr>
        <p:spPr>
          <a:xfrm>
            <a:off x="693812" y="836712"/>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14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a:solidFill>
                  <a:srgbClr val="002060"/>
                </a:solidFill>
              </a:rPr>
              <a:t>La mise en concurrence dans un MAPA</a:t>
            </a: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L’acte </a:t>
            </a:r>
            <a:r>
              <a:rPr lang="fr-FR" b="1" dirty="0" smtClean="0"/>
              <a:t>d’engagement. </a:t>
            </a:r>
            <a:endParaRPr lang="fr-FR" dirty="0"/>
          </a:p>
          <a:p>
            <a:pPr algn="just"/>
            <a:r>
              <a:rPr lang="fr-FR" dirty="0"/>
              <a:t>Les candidats font parvenir leurs propositions à l’établissement. Cette proposition est constituée des annexes financières détaillant l’offre et de l’acte d’engagement. L'acte d'engagement est la pièce constitutive du marché, signée par le candidat à un marché public ou un accord cadre dans laquelle il établit son offre et s’engage à se conformer aux clauses du cahier des charges et à respecter le prix proposé. Ce document est ensuite signé par le pouvoir adjudicateur</a:t>
            </a:r>
            <a:r>
              <a:rPr lang="fr-FR" dirty="0" smtClean="0"/>
              <a:t>.</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38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a:t>
            </a:r>
            <a:r>
              <a:rPr lang="fr-FR" b="1" dirty="0" smtClean="0"/>
              <a:t>e </a:t>
            </a:r>
            <a:r>
              <a:rPr lang="fr-FR" b="1" dirty="0"/>
              <a:t>rapport de présentation et d’analyse du marché. </a:t>
            </a:r>
            <a:endParaRPr lang="fr-FR" dirty="0"/>
          </a:p>
          <a:p>
            <a:pPr algn="just"/>
            <a:r>
              <a:rPr lang="fr-FR" dirty="0"/>
              <a:t>Les marchés publics passés selon une procédure adaptée, </a:t>
            </a:r>
            <a:r>
              <a:rPr lang="fr-FR" dirty="0" smtClean="0"/>
              <a:t>sont </a:t>
            </a:r>
            <a:r>
              <a:rPr lang="fr-FR" dirty="0"/>
              <a:t>dispensés de la production d’un rapport de présentation. </a:t>
            </a:r>
            <a:endParaRPr lang="fr-FR" dirty="0" smtClean="0"/>
          </a:p>
          <a:p>
            <a:pPr algn="just"/>
            <a:r>
              <a:rPr lang="fr-FR" dirty="0" smtClean="0"/>
              <a:t>Il </a:t>
            </a:r>
            <a:r>
              <a:rPr lang="fr-FR" dirty="0"/>
              <a:t>est néanmoins fortement recommandé aux gestionnaires de prendre toutes les mesures propres à assurer la sauvegarde des informations lui permettant de justifier de la régularité de la procédure et de son choix : procédures de publicités éventuelles, retraits des dossiers, dépôt des candidatures et des offres etc… ; de même les tableaux et analyses qui ont abouties au choix du fournisseur par l’application des critères. </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665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L’information immédiate des candidats rejetés. </a:t>
            </a:r>
            <a:endParaRPr lang="fr-FR" dirty="0"/>
          </a:p>
          <a:p>
            <a:pPr algn="just"/>
            <a:r>
              <a:rPr lang="fr-FR" dirty="0"/>
              <a:t>Dès qu’il a décidé de rejeter une candidature ou une offre, l’acheteur est tenu d’informer chaque candidat du rejet de sa candidature ou de son offre. Il n’est, en revanche, pas soumis au respect d’un délai de suspension de la signature prévu au </a:t>
            </a:r>
            <a:r>
              <a:rPr lang="fr-FR" dirty="0" smtClean="0"/>
              <a:t>code </a:t>
            </a:r>
            <a:r>
              <a:rPr lang="fr-FR" dirty="0"/>
              <a:t>de la commande publique (dit délai de « stand-</a:t>
            </a:r>
            <a:r>
              <a:rPr lang="fr-FR" dirty="0" err="1"/>
              <a:t>still</a:t>
            </a:r>
            <a:r>
              <a:rPr lang="fr-FR" dirty="0"/>
              <a:t> »). </a:t>
            </a:r>
            <a:endParaRPr lang="fr-FR" dirty="0" smtClean="0"/>
          </a:p>
          <a:p>
            <a:pPr algn="just"/>
            <a:r>
              <a:rPr lang="fr-FR" dirty="0" smtClean="0"/>
              <a:t>Mais </a:t>
            </a:r>
            <a:r>
              <a:rPr lang="fr-FR" dirty="0"/>
              <a:t>l’information immédiate présente l’avantage de faire connaître aux candidats non retenus le rejet de leur candidature ou de leur offre et d’anticiper toute contestation ultérieure. </a:t>
            </a:r>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99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pic>
        <p:nvPicPr>
          <p:cNvPr id="5" name="Espace réservé du contenu 4"/>
          <p:cNvPicPr>
            <a:picLocks noGrp="1" noChangeAspect="1"/>
          </p:cNvPicPr>
          <p:nvPr>
            <p:ph idx="1"/>
          </p:nvPr>
        </p:nvPicPr>
        <p:blipFill>
          <a:blip r:embed="rId3"/>
          <a:stretch>
            <a:fillRect/>
          </a:stretch>
        </p:blipFill>
        <p:spPr>
          <a:xfrm>
            <a:off x="261763" y="2276872"/>
            <a:ext cx="11809313" cy="2999191"/>
          </a:xfrm>
          <a:prstGeom prst="rect">
            <a:avLst/>
          </a:prstGeom>
        </p:spPr>
      </p:pic>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933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9782801" cy="5184576"/>
          </a:xfrm>
        </p:spPr>
        <p:txBody>
          <a:bodyPr>
            <a:normAutofit lnSpcReduction="10000"/>
          </a:bodyPr>
          <a:lstStyle/>
          <a:p>
            <a:pPr algn="just"/>
            <a:r>
              <a:rPr lang="fr-FR" b="1" dirty="0"/>
              <a:t>L’information à la demande des candidats. </a:t>
            </a:r>
            <a:endParaRPr lang="fr-FR" dirty="0"/>
          </a:p>
          <a:p>
            <a:pPr algn="just"/>
            <a:r>
              <a:rPr lang="fr-FR" dirty="0"/>
              <a:t> </a:t>
            </a:r>
            <a:r>
              <a:rPr lang="fr-FR" dirty="0" smtClean="0"/>
              <a:t>Si </a:t>
            </a:r>
            <a:r>
              <a:rPr lang="fr-FR" dirty="0"/>
              <a:t>l’acheteur est tenu d’informer les entreprises concernées du rejet de leur candidature ou de leur offre, il n’est, en revanche, tenu de communiquer les motifs de ce rejet qu’au candidat qui en fait la demande par écrit, dans un délai de 15 jours à compter de la réception de cette demande. </a:t>
            </a:r>
            <a:endParaRPr lang="fr-FR" dirty="0" smtClean="0"/>
          </a:p>
          <a:p>
            <a:pPr algn="just"/>
            <a:r>
              <a:rPr lang="fr-FR" dirty="0" smtClean="0"/>
              <a:t>Les éléments communicables (FICHE CADA).</a:t>
            </a:r>
          </a:p>
          <a:p>
            <a:pPr algn="just"/>
            <a:r>
              <a:rPr lang="fr-FR" dirty="0" smtClean="0"/>
              <a:t>Il </a:t>
            </a:r>
            <a:r>
              <a:rPr lang="fr-FR" dirty="0"/>
              <a:t>est </a:t>
            </a:r>
            <a:r>
              <a:rPr lang="fr-FR" dirty="0" smtClean="0"/>
              <a:t>souhaitable</a:t>
            </a:r>
            <a:r>
              <a:rPr lang="fr-FR" dirty="0"/>
              <a:t>, en même </a:t>
            </a:r>
            <a:r>
              <a:rPr lang="fr-FR" dirty="0" smtClean="0"/>
              <a:t>temps </a:t>
            </a:r>
            <a:r>
              <a:rPr lang="fr-FR" dirty="0"/>
              <a:t>qu’on les informe du rejet de leur offre, de donner un minimum de renseignements sur les motifs du rejet, ceci afin de limiter des demandes. </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2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10189608" cy="5472608"/>
          </a:xfrm>
        </p:spPr>
        <p:txBody>
          <a:bodyPr>
            <a:normAutofit fontScale="62500" lnSpcReduction="20000"/>
          </a:bodyPr>
          <a:lstStyle/>
          <a:p>
            <a:pPr algn="just"/>
            <a:r>
              <a:rPr lang="fr-FR" dirty="0"/>
              <a:t>On peut concevoir un courrier ou courriel de ce type :</a:t>
            </a:r>
          </a:p>
          <a:p>
            <a:pPr algn="just"/>
            <a:r>
              <a:rPr lang="fr-FR" dirty="0"/>
              <a:t> </a:t>
            </a:r>
          </a:p>
          <a:p>
            <a:pPr algn="just" fontAlgn="base" hangingPunct="0"/>
            <a:r>
              <a:rPr lang="fr-FR" i="1" dirty="0"/>
              <a:t>Madame, Monsieur,</a:t>
            </a:r>
            <a:endParaRPr lang="fr-FR" dirty="0"/>
          </a:p>
          <a:p>
            <a:pPr algn="just" fontAlgn="base" hangingPunct="0"/>
            <a:r>
              <a:rPr lang="fr-FR" i="1" dirty="0"/>
              <a:t>J’ai le regret de vous informer que votre proposition concernant le marché de fournitures pour le BTS systèmes numériques pour le lycée xxx n’a pas été retenue pour le lot n° X. </a:t>
            </a:r>
            <a:endParaRPr lang="fr-FR" dirty="0"/>
          </a:p>
          <a:p>
            <a:pPr algn="just" fontAlgn="base" hangingPunct="0"/>
            <a:r>
              <a:rPr lang="fr-FR" i="1" dirty="0"/>
              <a:t>Votre position dans le classement est de 3 sur 5 propositions reçues pour le lot concerné après application des critères mentionnés dans le cahier des charges du marché.</a:t>
            </a:r>
            <a:endParaRPr lang="fr-FR" dirty="0"/>
          </a:p>
          <a:p>
            <a:pPr algn="just" fontAlgn="base" hangingPunct="0"/>
            <a:r>
              <a:rPr lang="fr-FR" i="1" dirty="0"/>
              <a:t> (facultatif) la note obtenue est de 6,5 / 10.</a:t>
            </a:r>
            <a:endParaRPr lang="fr-FR" dirty="0"/>
          </a:p>
          <a:p>
            <a:pPr algn="just" fontAlgn="base" hangingPunct="0"/>
            <a:r>
              <a:rPr lang="fr-FR" i="1" dirty="0"/>
              <a:t>Le fournisseur retenu pour le lot est la société :</a:t>
            </a:r>
            <a:endParaRPr lang="fr-FR" dirty="0"/>
          </a:p>
          <a:p>
            <a:pPr algn="just"/>
            <a:r>
              <a:rPr lang="fr-FR" i="1" dirty="0" err="1"/>
              <a:t>xxxxx</a:t>
            </a:r>
            <a:endParaRPr lang="fr-FR" dirty="0"/>
          </a:p>
          <a:p>
            <a:pPr algn="just"/>
            <a:r>
              <a:rPr lang="fr-FR" i="1" dirty="0" err="1"/>
              <a:t>xx,xxx</a:t>
            </a:r>
            <a:endParaRPr lang="fr-FR" dirty="0"/>
          </a:p>
          <a:p>
            <a:pPr algn="just"/>
            <a:r>
              <a:rPr lang="fr-FR" i="1" dirty="0" err="1"/>
              <a:t>xxxxxx</a:t>
            </a:r>
            <a:endParaRPr lang="fr-FR" dirty="0"/>
          </a:p>
          <a:p>
            <a:pPr algn="just"/>
            <a:r>
              <a:rPr lang="fr-FR" i="1" dirty="0"/>
              <a:t>pour un montant de xx xxx € TTC</a:t>
            </a:r>
            <a:endParaRPr lang="fr-FR" dirty="0"/>
          </a:p>
          <a:p>
            <a:pPr algn="just" fontAlgn="base" hangingPunct="0"/>
            <a:r>
              <a:rPr lang="fr-FR" i="1" dirty="0"/>
              <a:t>Je vous prie de bien vouloir agréer, Madame, Monsieur, l’expression de mes salutations distinguées</a:t>
            </a:r>
            <a:r>
              <a:rPr lang="fr-FR" dirty="0"/>
              <a:t>.</a:t>
            </a:r>
          </a:p>
          <a:p>
            <a:r>
              <a:rPr lang="fr-FR" dirty="0"/>
              <a:t> </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333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a:t>La notification du </a:t>
            </a:r>
            <a:r>
              <a:rPr lang="fr-FR" b="1" dirty="0" smtClean="0"/>
              <a:t>marché (OBLIGATOIRE). </a:t>
            </a:r>
            <a:endParaRPr lang="fr-FR" dirty="0"/>
          </a:p>
          <a:p>
            <a:pPr algn="just"/>
            <a:r>
              <a:rPr lang="fr-FR" dirty="0"/>
              <a:t>Après avoir été conclu et afin de présenter un caractère exécutoire, tout marché à procédure adaptée doit être notifié à son attributaire, en application des dispositions </a:t>
            </a:r>
            <a:r>
              <a:rPr lang="fr-FR" dirty="0" smtClean="0"/>
              <a:t>du </a:t>
            </a:r>
            <a:r>
              <a:rPr lang="fr-FR" dirty="0"/>
              <a:t>code de la commande publique. </a:t>
            </a:r>
            <a:endParaRPr lang="fr-FR" dirty="0" smtClean="0"/>
          </a:p>
          <a:p>
            <a:pPr algn="just"/>
            <a:r>
              <a:rPr lang="fr-FR" dirty="0" smtClean="0"/>
              <a:t>L’article </a:t>
            </a:r>
            <a:r>
              <a:rPr lang="fr-FR" dirty="0"/>
              <a:t>R.2182-4 indique que « </a:t>
            </a:r>
            <a:r>
              <a:rPr lang="fr-FR" i="1" dirty="0"/>
              <a:t>le marché prend effet à la date de réception de la notification </a:t>
            </a:r>
            <a:r>
              <a:rPr lang="fr-FR" dirty="0"/>
              <a:t>» ; c’est à dire que le contrat (puisqu’un marché est un contrat) existe à partir de cette date. </a:t>
            </a:r>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680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9782801" cy="5184576"/>
          </a:xfrm>
        </p:spPr>
        <p:txBody>
          <a:bodyPr>
            <a:normAutofit fontScale="92500" lnSpcReduction="10000"/>
          </a:bodyPr>
          <a:lstStyle/>
          <a:p>
            <a:pPr algn="just"/>
            <a:r>
              <a:rPr lang="fr-FR" b="1" i="1" dirty="0"/>
              <a:t>Le marché infructueux ou sans suite pour motif d’intérêt </a:t>
            </a:r>
            <a:r>
              <a:rPr lang="fr-FR" b="1" i="1" dirty="0" smtClean="0"/>
              <a:t>général.</a:t>
            </a:r>
          </a:p>
          <a:p>
            <a:pPr algn="just"/>
            <a:r>
              <a:rPr lang="fr-FR" b="1" dirty="0"/>
              <a:t>La déclaration d’</a:t>
            </a:r>
            <a:r>
              <a:rPr lang="fr-FR" b="1" dirty="0" err="1"/>
              <a:t>infructuosité</a:t>
            </a:r>
            <a:r>
              <a:rPr lang="fr-FR" dirty="0"/>
              <a:t>. </a:t>
            </a:r>
            <a:r>
              <a:rPr lang="fr-FR" dirty="0" smtClean="0"/>
              <a:t>Une </a:t>
            </a:r>
            <a:r>
              <a:rPr lang="fr-FR" dirty="0"/>
              <a:t>procédure de passation est déclarée infructueuse en l'absence de candidatures ou d'offres appropriées, régulières ou acceptables. </a:t>
            </a:r>
            <a:endParaRPr lang="fr-FR" dirty="0" smtClean="0"/>
          </a:p>
          <a:p>
            <a:pPr algn="just"/>
            <a:r>
              <a:rPr lang="fr-FR" b="1" dirty="0"/>
              <a:t>La déclaration sans suite pour motif d’intérêt général</a:t>
            </a:r>
            <a:r>
              <a:rPr lang="fr-FR" dirty="0"/>
              <a:t>. </a:t>
            </a:r>
            <a:r>
              <a:rPr lang="fr-FR" dirty="0" smtClean="0"/>
              <a:t>La </a:t>
            </a:r>
            <a:r>
              <a:rPr lang="fr-FR" dirty="0"/>
              <a:t>personne publique peut toujours décider de déclarer la procédure de passation d'un marché public sans suite pour un motif </a:t>
            </a:r>
            <a:r>
              <a:rPr lang="fr-FR" dirty="0" smtClean="0"/>
              <a:t>d'intérêt. Ceci peut </a:t>
            </a:r>
            <a:r>
              <a:rPr lang="fr-FR" dirty="0"/>
              <a:t>intervenir à tout moment de la procédure jusqu'à la signature du marché. Cette faculté de renoncer à conclure un marché n'est enserrée dans aucun </a:t>
            </a:r>
            <a:r>
              <a:rPr lang="fr-FR" dirty="0" smtClean="0"/>
              <a:t>délai. Le motif </a:t>
            </a:r>
            <a:r>
              <a:rPr lang="fr-FR" dirty="0"/>
              <a:t>d'intérêt général </a:t>
            </a:r>
            <a:r>
              <a:rPr lang="fr-FR" dirty="0" smtClean="0"/>
              <a:t>susceptible </a:t>
            </a:r>
            <a:r>
              <a:rPr lang="fr-FR" dirty="0"/>
              <a:t>d'être </a:t>
            </a:r>
            <a:r>
              <a:rPr lang="fr-FR" dirty="0" smtClean="0"/>
              <a:t>invoqué peut </a:t>
            </a:r>
            <a:r>
              <a:rPr lang="fr-FR" dirty="0"/>
              <a:t>être très </a:t>
            </a:r>
            <a:r>
              <a:rPr lang="fr-FR" dirty="0" smtClean="0"/>
              <a:t>divers : économique</a:t>
            </a:r>
            <a:r>
              <a:rPr lang="fr-FR" dirty="0"/>
              <a:t>, juridique, technique ou résulter d'un choix de gestion de la personne </a:t>
            </a:r>
            <a:r>
              <a:rPr lang="fr-FR" dirty="0" smtClean="0"/>
              <a:t>publique.</a:t>
            </a:r>
            <a:endParaRPr lang="fr-FR" dirty="0"/>
          </a:p>
          <a:p>
            <a:endParaRPr lang="fr-FR" dirty="0"/>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243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L’achèvement de la procédure d’un </a:t>
            </a:r>
            <a:r>
              <a:rPr lang="fr-FR" b="1" dirty="0">
                <a:solidFill>
                  <a:srgbClr val="002060"/>
                </a:solidFill>
              </a:rPr>
              <a:t>MAPA</a:t>
            </a:r>
          </a:p>
        </p:txBody>
      </p:sp>
      <p:sp>
        <p:nvSpPr>
          <p:cNvPr id="3" name="Espace réservé du contenu 2"/>
          <p:cNvSpPr>
            <a:spLocks noGrp="1"/>
          </p:cNvSpPr>
          <p:nvPr>
            <p:ph idx="1"/>
          </p:nvPr>
        </p:nvSpPr>
        <p:spPr>
          <a:xfrm>
            <a:off x="1593436" y="1268760"/>
            <a:ext cx="9782801" cy="5184576"/>
          </a:xfrm>
        </p:spPr>
        <p:txBody>
          <a:bodyPr>
            <a:normAutofit fontScale="92500" lnSpcReduction="10000"/>
          </a:bodyPr>
          <a:lstStyle/>
          <a:p>
            <a:pPr algn="just"/>
            <a:r>
              <a:rPr lang="fr-FR" b="1" dirty="0"/>
              <a:t>Contrôle du comptable sur les marchés. </a:t>
            </a:r>
            <a:endParaRPr lang="fr-FR" dirty="0"/>
          </a:p>
          <a:p>
            <a:pPr algn="just"/>
            <a:r>
              <a:rPr lang="fr-FR" dirty="0"/>
              <a:t> </a:t>
            </a:r>
          </a:p>
          <a:p>
            <a:pPr algn="just"/>
            <a:r>
              <a:rPr lang="fr-FR" dirty="0"/>
              <a:t>Le comptable n’a en aucune façon à s’assurer du respect des procédures de passation des marchés ni de l’imputation correcte des dépenses dans les lignes de la nomenclature marchés publics adoptés par l’établissement (EPA) qui relèvent de la seule responsabilité de l’ordonnateur. </a:t>
            </a:r>
          </a:p>
          <a:p>
            <a:pPr algn="just"/>
            <a:r>
              <a:rPr lang="fr-FR" dirty="0"/>
              <a:t>Outre ses contrôles habituels (exacte imputation budgétaire et comptable de la dépense, disponibilité des crédits, …) son contrôle au niveau des marchés publics concerne aussi la présence nécessaire des pièces comptables listées par la nomenclature des pièces justificatives du décret de </a:t>
            </a:r>
            <a:r>
              <a:rPr lang="fr-FR" dirty="0" smtClean="0"/>
              <a:t>2022 </a:t>
            </a:r>
            <a:r>
              <a:rPr lang="fr-FR" dirty="0" smtClean="0"/>
              <a:t>qui </a:t>
            </a:r>
            <a:r>
              <a:rPr lang="fr-FR" dirty="0"/>
              <a:t>prévoit, selon les seuils, communication au comptable de divers documents indispensables. </a:t>
            </a:r>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523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La publicité à postériori</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fontScale="92500" lnSpcReduction="10000"/>
          </a:bodyPr>
          <a:lstStyle/>
          <a:p>
            <a:pPr algn="just"/>
            <a:r>
              <a:rPr lang="fr-FR" dirty="0"/>
              <a:t>L’établissement doit assurer la publicité des marchés publics qu’il a passés. Les articles </a:t>
            </a:r>
            <a:r>
              <a:rPr lang="fr-FR" dirty="0" smtClean="0"/>
              <a:t>L.2196-2</a:t>
            </a:r>
            <a:r>
              <a:rPr lang="fr-FR" dirty="0"/>
              <a:t> </a:t>
            </a:r>
            <a:r>
              <a:rPr lang="fr-FR" dirty="0" smtClean="0"/>
              <a:t>et L.3131-1</a:t>
            </a:r>
            <a:r>
              <a:rPr lang="fr-FR" dirty="0"/>
              <a:t> </a:t>
            </a:r>
            <a:r>
              <a:rPr lang="fr-FR" dirty="0" smtClean="0"/>
              <a:t>du </a:t>
            </a:r>
            <a:r>
              <a:rPr lang="fr-FR" dirty="0"/>
              <a:t>code de la commande publique imposent aux acheteurs de rendre accessibles sous un format ouvert et librement réutilisable les données essentielles des marchés publics ou contrats de concession sous réserve des dispositions relatives aux informations confidentielles ; et ce pour les marchés supérieurs à </a:t>
            </a:r>
            <a:r>
              <a:rPr lang="fr-FR" dirty="0" smtClean="0"/>
              <a:t>40 </a:t>
            </a:r>
            <a:r>
              <a:rPr lang="fr-FR" dirty="0"/>
              <a:t>000 € </a:t>
            </a:r>
            <a:r>
              <a:rPr lang="fr-FR" dirty="0" smtClean="0"/>
              <a:t>HT</a:t>
            </a:r>
            <a:r>
              <a:rPr lang="fr-FR" dirty="0"/>
              <a:t> </a:t>
            </a:r>
            <a:r>
              <a:rPr lang="fr-FR" dirty="0" smtClean="0"/>
              <a:t>: </a:t>
            </a:r>
            <a:r>
              <a:rPr lang="fr-FR" b="1" dirty="0" smtClean="0"/>
              <a:t>c’est l’open-data (entre 25000 € et 40 000 € HT : publication des données simplifiées). </a:t>
            </a:r>
          </a:p>
          <a:p>
            <a:pPr algn="just"/>
            <a:r>
              <a:rPr lang="fr-FR" dirty="0" smtClean="0"/>
              <a:t>La durée pendant laquelle ces données doivent demeurer disponibles à la consultation sur le profil d’acheteur est normalement de 5 ans après l’achèvement du contrat, mais peut-être réduite à un an, si ces données sont publiées sur le site data.gouv.fr.</a:t>
            </a:r>
            <a:endParaRPr lang="fr-FR" b="1" dirty="0"/>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26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Signature des marchés publics</a:t>
            </a:r>
            <a:endParaRPr lang="fr-FR" b="1" dirty="0">
              <a:solidFill>
                <a:srgbClr val="002060"/>
              </a:solidFill>
            </a:endParaRPr>
          </a:p>
        </p:txBody>
      </p:sp>
      <p:sp>
        <p:nvSpPr>
          <p:cNvPr id="3" name="Espace réservé du contenu 2"/>
          <p:cNvSpPr>
            <a:spLocks noGrp="1"/>
          </p:cNvSpPr>
          <p:nvPr>
            <p:ph idx="1"/>
          </p:nvPr>
        </p:nvSpPr>
        <p:spPr>
          <a:xfrm>
            <a:off x="1593436" y="1484784"/>
            <a:ext cx="9973584" cy="5184576"/>
          </a:xfrm>
        </p:spPr>
        <p:txBody>
          <a:bodyPr>
            <a:normAutofit fontScale="70000" lnSpcReduction="20000"/>
          </a:bodyPr>
          <a:lstStyle/>
          <a:p>
            <a:pPr algn="just"/>
            <a:r>
              <a:rPr lang="fr-FR" b="1" dirty="0"/>
              <a:t>L’article R.421-20 du code de l’Education stipule : </a:t>
            </a:r>
            <a:endParaRPr lang="fr-FR" b="1" dirty="0" smtClean="0"/>
          </a:p>
          <a:p>
            <a:pPr algn="just"/>
            <a:endParaRPr lang="fr-FR" sz="2200" b="1" dirty="0"/>
          </a:p>
          <a:p>
            <a:pPr algn="just"/>
            <a:r>
              <a:rPr lang="fr-FR" i="1" dirty="0"/>
              <a:t>« En qualité d'organe délibérant de l'établissement, le conseil d'administration, sur le rapport du chef d'établissement, exerce notamment les attributions suivantes : </a:t>
            </a:r>
            <a:endParaRPr lang="fr-FR" dirty="0"/>
          </a:p>
          <a:p>
            <a:pPr algn="just"/>
            <a:r>
              <a:rPr lang="fr-FR" i="1" dirty="0"/>
              <a:t>(...) </a:t>
            </a:r>
            <a:endParaRPr lang="fr-FR" dirty="0"/>
          </a:p>
          <a:p>
            <a:pPr algn="just"/>
            <a:r>
              <a:rPr lang="fr-FR" i="1" dirty="0"/>
              <a:t>6° Il donne son accord sur : </a:t>
            </a:r>
            <a:endParaRPr lang="fr-FR" dirty="0"/>
          </a:p>
          <a:p>
            <a:pPr algn="just"/>
            <a:r>
              <a:rPr lang="fr-FR" i="1" dirty="0"/>
              <a:t>d) La passation des marchés, contrats et conventions dont l'établissement est signataire, à l'exception : </a:t>
            </a:r>
            <a:endParaRPr lang="fr-FR" dirty="0"/>
          </a:p>
          <a:p>
            <a:pPr algn="just"/>
            <a:r>
              <a:rPr lang="fr-FR" i="1" dirty="0"/>
              <a:t>- des marchés qui s'inscrivent dans le cadre d'une décision modificative adoptée conformément au 2° de </a:t>
            </a:r>
            <a:r>
              <a:rPr lang="fr-FR" i="1" dirty="0" smtClean="0"/>
              <a:t>l'article R.421-60 </a:t>
            </a:r>
            <a:r>
              <a:rPr lang="fr-FR" i="1" dirty="0"/>
              <a:t>; </a:t>
            </a:r>
            <a:endParaRPr lang="fr-FR" dirty="0"/>
          </a:p>
          <a:p>
            <a:pPr algn="just"/>
            <a:r>
              <a:rPr lang="fr-FR" i="1" dirty="0"/>
              <a:t>- en cas d'urgence, des marchés qui se rattachent à des opérations de gestion courante dont le montant est inférieur à 5 000 euros hors taxes pour les services et 15000 euros hors taxes pour les travaux et équipements ; </a:t>
            </a:r>
            <a:endParaRPr lang="fr-FR" dirty="0"/>
          </a:p>
          <a:p>
            <a:pPr algn="just"/>
            <a:r>
              <a:rPr lang="fr-FR" i="1" dirty="0"/>
              <a:t>- des marchés dont l'incidence financière est annuelle et pour lesquelles il a donné délégation au chef d'établissement. (…) ».</a:t>
            </a:r>
            <a:endParaRPr lang="fr-FR" dirty="0"/>
          </a:p>
          <a:p>
            <a:endParaRPr lang="fr-FR" dirty="0"/>
          </a:p>
        </p:txBody>
      </p:sp>
      <p:sp>
        <p:nvSpPr>
          <p:cNvPr id="4" name="Rectangle 3"/>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801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lstStyle/>
          <a:p>
            <a:r>
              <a:rPr lang="fr-FR" b="1" dirty="0" smtClean="0">
                <a:solidFill>
                  <a:srgbClr val="002060"/>
                </a:solidFill>
              </a:rPr>
              <a:t>Le renouvellement des marchés publics.</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smtClean="0"/>
              <a:t>Les avenants </a:t>
            </a:r>
            <a:r>
              <a:rPr lang="fr-FR" dirty="0" smtClean="0"/>
              <a:t>: conditions.</a:t>
            </a:r>
          </a:p>
          <a:p>
            <a:pPr algn="just"/>
            <a:r>
              <a:rPr lang="fr-FR" dirty="0"/>
              <a:t>Le terme d’« avenant » a disparu du vocabulaire suite à la réforme des marchés publics de 2016. Au lieu d’avenant on devrait désormais parler de « modification du marché public ». </a:t>
            </a:r>
            <a:endParaRPr lang="fr-FR" dirty="0" smtClean="0"/>
          </a:p>
          <a:p>
            <a:pPr algn="just"/>
            <a:r>
              <a:rPr lang="fr-FR" b="1" dirty="0" smtClean="0"/>
              <a:t>Les reconductions </a:t>
            </a:r>
            <a:r>
              <a:rPr lang="fr-FR" dirty="0" smtClean="0"/>
              <a:t>:</a:t>
            </a:r>
          </a:p>
          <a:p>
            <a:pPr algn="just"/>
            <a:r>
              <a:rPr lang="fr-FR" dirty="0" smtClean="0"/>
              <a:t>Tacite,</a:t>
            </a:r>
          </a:p>
          <a:p>
            <a:pPr algn="just"/>
            <a:r>
              <a:rPr lang="fr-FR" dirty="0" smtClean="0"/>
              <a:t>expresse.</a:t>
            </a:r>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93812" y="836712"/>
            <a:ext cx="50405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368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normAutofit fontScale="90000"/>
          </a:bodyPr>
          <a:lstStyle/>
          <a:p>
            <a:r>
              <a:rPr lang="fr-FR" b="1" dirty="0" smtClean="0">
                <a:solidFill>
                  <a:srgbClr val="002060"/>
                </a:solidFill>
              </a:rPr>
              <a:t>Les marchés en situation de crise économique.</a:t>
            </a:r>
            <a:endParaRPr lang="fr-FR" b="1" dirty="0">
              <a:solidFill>
                <a:srgbClr val="002060"/>
              </a:solidFill>
            </a:endParaRPr>
          </a:p>
        </p:txBody>
      </p:sp>
      <p:sp>
        <p:nvSpPr>
          <p:cNvPr id="3" name="Espace réservé du contenu 2"/>
          <p:cNvSpPr>
            <a:spLocks noGrp="1"/>
          </p:cNvSpPr>
          <p:nvPr>
            <p:ph idx="1"/>
          </p:nvPr>
        </p:nvSpPr>
        <p:spPr>
          <a:xfrm>
            <a:off x="1593436" y="1268760"/>
            <a:ext cx="10045592" cy="5184576"/>
          </a:xfrm>
        </p:spPr>
        <p:txBody>
          <a:bodyPr>
            <a:normAutofit fontScale="92500" lnSpcReduction="20000"/>
          </a:bodyPr>
          <a:lstStyle/>
          <a:p>
            <a:r>
              <a:rPr lang="fr-FR" dirty="0"/>
              <a:t>F</a:t>
            </a:r>
            <a:r>
              <a:rPr lang="fr-FR" dirty="0" smtClean="0"/>
              <a:t>iche </a:t>
            </a:r>
            <a:r>
              <a:rPr lang="fr-FR" dirty="0"/>
              <a:t>technique de la </a:t>
            </a:r>
            <a:r>
              <a:rPr lang="fr-FR" dirty="0" smtClean="0"/>
              <a:t>DAJ sur </a:t>
            </a:r>
            <a:r>
              <a:rPr lang="fr-FR" dirty="0"/>
              <a:t>les marchés publics confrontés à des pénuries d’approvisionnement qui engendrent un renchérissement important des coûts et un allongement des délais de </a:t>
            </a:r>
            <a:r>
              <a:rPr lang="fr-FR" dirty="0" smtClean="0"/>
              <a:t>livraison :</a:t>
            </a:r>
          </a:p>
          <a:p>
            <a:pPr marL="0" indent="0">
              <a:buNone/>
            </a:pPr>
            <a:r>
              <a:rPr lang="fr-FR" sz="2400" dirty="0">
                <a:hlinkClick r:id="rId3"/>
              </a:rPr>
              <a:t>https://</a:t>
            </a:r>
            <a:r>
              <a:rPr lang="fr-FR" sz="2400" dirty="0" smtClean="0">
                <a:hlinkClick r:id="rId3"/>
              </a:rPr>
              <a:t>www.economie.gouv.fr/files/files/directions_services/daj/marches_publics/conseil_acheteurs/fiches-techniques/crisesanitaire/FT-P%C3%A9nurie_mati%C3%A8res_premi%C3%A8res.pdf?v=1645207702</a:t>
            </a:r>
            <a:endParaRPr lang="fr-FR" sz="2400" dirty="0" smtClean="0"/>
          </a:p>
          <a:p>
            <a:r>
              <a:rPr lang="fr-FR" dirty="0" smtClean="0"/>
              <a:t>Délai d’exécution (force majeure)</a:t>
            </a:r>
          </a:p>
          <a:p>
            <a:r>
              <a:rPr lang="fr-FR" dirty="0" smtClean="0"/>
              <a:t>Renonciation aux pénalités de retard (force majeure)</a:t>
            </a:r>
          </a:p>
          <a:p>
            <a:r>
              <a:rPr lang="fr-FR" dirty="0" smtClean="0"/>
              <a:t>Caractère intangible du prix :</a:t>
            </a:r>
          </a:p>
          <a:p>
            <a:pPr marL="0" indent="0">
              <a:buNone/>
            </a:pPr>
            <a:r>
              <a:rPr lang="fr-FR" sz="2400" dirty="0" smtClean="0"/>
              <a:t>Le </a:t>
            </a:r>
            <a:r>
              <a:rPr lang="fr-FR" sz="2400" dirty="0"/>
              <a:t>prix contractualisé est intangible, ainsi que les conditions de son évolution prévues à </a:t>
            </a:r>
            <a:r>
              <a:rPr lang="fr-FR" sz="2400" dirty="0" smtClean="0"/>
              <a:t>la signature </a:t>
            </a:r>
            <a:r>
              <a:rPr lang="fr-FR" sz="2400" dirty="0"/>
              <a:t>du contrat. Le prix et ses conditions d’évolution sont des éléments essentiels </a:t>
            </a:r>
            <a:r>
              <a:rPr lang="fr-FR" sz="2400" dirty="0" smtClean="0"/>
              <a:t>du marché </a:t>
            </a:r>
            <a:r>
              <a:rPr lang="fr-FR" sz="2400" dirty="0"/>
              <a:t>qui ne peuvent évoluer en cours d’exécution, sauf clause de révision ou clause de </a:t>
            </a:r>
            <a:r>
              <a:rPr lang="fr-FR" sz="2400" dirty="0" smtClean="0"/>
              <a:t>réexamen. </a:t>
            </a:r>
            <a:r>
              <a:rPr lang="fr-FR" sz="2400" dirty="0"/>
              <a:t>La clause de révision de prix ne peut donc être ni modifiée, </a:t>
            </a:r>
            <a:r>
              <a:rPr lang="fr-FR" sz="2400" dirty="0" smtClean="0"/>
              <a:t>ni introduite </a:t>
            </a:r>
            <a:r>
              <a:rPr lang="fr-FR" sz="2400" dirty="0"/>
              <a:t>en cours d’exécution du marché même si celle-ci était </a:t>
            </a:r>
            <a:r>
              <a:rPr lang="fr-FR" sz="2400" dirty="0" smtClean="0"/>
              <a:t>obligatoire.</a:t>
            </a:r>
            <a:endParaRPr lang="fr-FR" sz="2400" dirty="0"/>
          </a:p>
        </p:txBody>
      </p:sp>
      <p:pic>
        <p:nvPicPr>
          <p:cNvPr id="5" name="Image 4"/>
          <p:cNvPicPr>
            <a:picLocks noChangeAspect="1"/>
          </p:cNvPicPr>
          <p:nvPr/>
        </p:nvPicPr>
        <p:blipFill>
          <a:blip r:embed="rId4"/>
          <a:stretch>
            <a:fillRect/>
          </a:stretch>
        </p:blipFill>
        <p:spPr>
          <a:xfrm>
            <a:off x="693812" y="823713"/>
            <a:ext cx="518205" cy="445047"/>
          </a:xfrm>
          <a:prstGeom prst="rect">
            <a:avLst/>
          </a:prstGeom>
        </p:spPr>
      </p:pic>
      <p:sp>
        <p:nvSpPr>
          <p:cNvPr id="6" name="Rectangle 5"/>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778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normAutofit fontScale="90000"/>
          </a:bodyPr>
          <a:lstStyle/>
          <a:p>
            <a:r>
              <a:rPr lang="fr-FR" b="1" dirty="0" smtClean="0">
                <a:solidFill>
                  <a:srgbClr val="002060"/>
                </a:solidFill>
              </a:rPr>
              <a:t>Les marchés en situation de crise économique.</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a:bodyPr>
          <a:lstStyle/>
          <a:p>
            <a:r>
              <a:rPr lang="fr-FR" dirty="0" smtClean="0"/>
              <a:t>Circulaire </a:t>
            </a:r>
            <a:r>
              <a:rPr lang="fr-FR" dirty="0"/>
              <a:t>relative à l'exécution des contrats de la commande publique dans le contexte actuel de hausse </a:t>
            </a:r>
            <a:r>
              <a:rPr lang="fr-FR" dirty="0" smtClean="0"/>
              <a:t>des prix </a:t>
            </a:r>
            <a:r>
              <a:rPr lang="fr-FR" dirty="0"/>
              <a:t>de certaines matières </a:t>
            </a:r>
            <a:r>
              <a:rPr lang="fr-FR" dirty="0" smtClean="0"/>
              <a:t>premières</a:t>
            </a:r>
            <a:r>
              <a:rPr lang="fr-FR" dirty="0"/>
              <a:t> </a:t>
            </a:r>
            <a:r>
              <a:rPr lang="fr-FR" dirty="0" smtClean="0"/>
              <a:t>:</a:t>
            </a:r>
          </a:p>
          <a:p>
            <a:pPr marL="0" indent="0">
              <a:buNone/>
            </a:pPr>
            <a:r>
              <a:rPr lang="fr-FR" sz="2400" dirty="0">
                <a:hlinkClick r:id="rId3"/>
              </a:rPr>
              <a:t>https://</a:t>
            </a:r>
            <a:r>
              <a:rPr lang="fr-FR" sz="2400" dirty="0" smtClean="0">
                <a:hlinkClick r:id="rId3"/>
              </a:rPr>
              <a:t>www.economie.gouv.fr/files/files/directions_services/daj/marches_publics/conseil_acheteurs/Circulaire-30-mars2022.pdf?v=1648902799</a:t>
            </a:r>
            <a:endParaRPr lang="fr-FR" sz="2400" dirty="0" smtClean="0"/>
          </a:p>
          <a:p>
            <a:r>
              <a:rPr lang="fr-FR" dirty="0" smtClean="0"/>
              <a:t>Modification des contrats en cours</a:t>
            </a:r>
          </a:p>
          <a:p>
            <a:r>
              <a:rPr lang="fr-FR" dirty="0" smtClean="0"/>
              <a:t>Théorie de l’imprévision</a:t>
            </a:r>
          </a:p>
          <a:p>
            <a:r>
              <a:rPr lang="fr-FR" dirty="0" smtClean="0"/>
              <a:t>Gel des pénalités contractuelles</a:t>
            </a:r>
          </a:p>
          <a:p>
            <a:r>
              <a:rPr lang="fr-FR" dirty="0" smtClean="0"/>
              <a:t>Insertion d’une clause de révision tarifaire</a:t>
            </a:r>
          </a:p>
          <a:p>
            <a:endParaRPr lang="fr-FR" dirty="0"/>
          </a:p>
        </p:txBody>
      </p:sp>
      <p:pic>
        <p:nvPicPr>
          <p:cNvPr id="5" name="Image 4"/>
          <p:cNvPicPr>
            <a:picLocks noChangeAspect="1"/>
          </p:cNvPicPr>
          <p:nvPr/>
        </p:nvPicPr>
        <p:blipFill>
          <a:blip r:embed="rId4"/>
          <a:stretch>
            <a:fillRect/>
          </a:stretch>
        </p:blipFill>
        <p:spPr>
          <a:xfrm>
            <a:off x="693812" y="823713"/>
            <a:ext cx="518205" cy="445047"/>
          </a:xfrm>
          <a:prstGeom prst="rect">
            <a:avLst/>
          </a:prstGeom>
        </p:spPr>
      </p:pic>
      <p:sp>
        <p:nvSpPr>
          <p:cNvPr id="6" name="Rectangle 5"/>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4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2"/>
            <a:ext cx="9782801" cy="645912"/>
          </a:xfrm>
        </p:spPr>
        <p:txBody>
          <a:bodyPr>
            <a:normAutofit/>
          </a:bodyPr>
          <a:lstStyle/>
          <a:p>
            <a:r>
              <a:rPr lang="fr-FR" b="1" dirty="0" smtClean="0">
                <a:solidFill>
                  <a:srgbClr val="002060"/>
                </a:solidFill>
              </a:rPr>
              <a:t>Les délits en matière de marchés publics.</a:t>
            </a:r>
            <a:endParaRPr lang="fr-FR" b="1" dirty="0">
              <a:solidFill>
                <a:srgbClr val="002060"/>
              </a:solidFill>
            </a:endParaRPr>
          </a:p>
        </p:txBody>
      </p:sp>
      <p:sp>
        <p:nvSpPr>
          <p:cNvPr id="3" name="Espace réservé du contenu 2"/>
          <p:cNvSpPr>
            <a:spLocks noGrp="1"/>
          </p:cNvSpPr>
          <p:nvPr>
            <p:ph idx="1"/>
          </p:nvPr>
        </p:nvSpPr>
        <p:spPr>
          <a:xfrm>
            <a:off x="1593436" y="1268760"/>
            <a:ext cx="10045592" cy="5184576"/>
          </a:xfrm>
        </p:spPr>
        <p:txBody>
          <a:bodyPr>
            <a:normAutofit fontScale="92500"/>
          </a:bodyPr>
          <a:lstStyle/>
          <a:p>
            <a:pPr algn="just"/>
            <a:r>
              <a:rPr lang="fr-FR" sz="2200" b="1" dirty="0" smtClean="0">
                <a:solidFill>
                  <a:srgbClr val="FF0000"/>
                </a:solidFill>
              </a:rPr>
              <a:t>Avec la réforme de la responsabilité des gestionnaires publics les risques augmentent pour les responsables des marchés publics.</a:t>
            </a:r>
          </a:p>
          <a:p>
            <a:pPr algn="just"/>
            <a:r>
              <a:rPr lang="fr-FR" b="1" dirty="0" smtClean="0"/>
              <a:t>Délit </a:t>
            </a:r>
            <a:r>
              <a:rPr lang="fr-FR" b="1" dirty="0"/>
              <a:t>de </a:t>
            </a:r>
            <a:r>
              <a:rPr lang="fr-FR" b="1" dirty="0" smtClean="0"/>
              <a:t>favoritisme</a:t>
            </a:r>
            <a:endParaRPr lang="fr-FR" b="1" dirty="0"/>
          </a:p>
          <a:p>
            <a:pPr algn="just"/>
            <a:r>
              <a:rPr lang="fr-FR" dirty="0"/>
              <a:t>L'article 432-14 du Nouveau code pénal prévoit qu' « </a:t>
            </a:r>
            <a:r>
              <a:rPr lang="fr-FR" sz="2200" dirty="0"/>
              <a:t>est puni de deux ans d'emprisonnement et de 30.000 euros d'amende le fait par une personne dépositaire de l'autorité publique ou chargée d'une mission de service public (…) ou agent de l'Etat, des collectivités territoriales, (…) de procurer ou de tenter de procurer à autrui un avantage injustifié par un acte contraire aux dispositions législatives ou réglementaires ayant pour objet de garantir la liberté d'accès et l'égalité des candidats dans les marchés publics et les délégations de service pu</a:t>
            </a:r>
            <a:r>
              <a:rPr lang="fr-FR" sz="2000" dirty="0"/>
              <a:t>blic</a:t>
            </a:r>
            <a:r>
              <a:rPr lang="fr-FR" dirty="0"/>
              <a:t> ».</a:t>
            </a:r>
          </a:p>
          <a:p>
            <a:pPr algn="just"/>
            <a:r>
              <a:rPr lang="fr-FR" dirty="0" smtClean="0"/>
              <a:t>La </a:t>
            </a:r>
            <a:r>
              <a:rPr lang="fr-FR" dirty="0"/>
              <a:t>Cour de cassation estime que « la seule constatation de la violation, en connaissance de cause, d’une prescription légale ou réglementaire, implique de la part de son auteur, l’intention coupable exigée par l’article L.121-3 du code pénal ». </a:t>
            </a:r>
          </a:p>
        </p:txBody>
      </p:sp>
      <p:pic>
        <p:nvPicPr>
          <p:cNvPr id="5" name="Image 4"/>
          <p:cNvPicPr>
            <a:picLocks noChangeAspect="1"/>
          </p:cNvPicPr>
          <p:nvPr/>
        </p:nvPicPr>
        <p:blipFill>
          <a:blip r:embed="rId3"/>
          <a:stretch>
            <a:fillRect/>
          </a:stretch>
        </p:blipFill>
        <p:spPr>
          <a:xfrm>
            <a:off x="693812" y="823713"/>
            <a:ext cx="518205" cy="445047"/>
          </a:xfrm>
          <a:prstGeom prst="rect">
            <a:avLst/>
          </a:prstGeom>
        </p:spPr>
      </p:pic>
    </p:spTree>
    <p:extLst>
      <p:ext uri="{BB962C8B-B14F-4D97-AF65-F5344CB8AC3E}">
        <p14:creationId xmlns:p14="http://schemas.microsoft.com/office/powerpoint/2010/main" val="16102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normAutofit/>
          </a:bodyPr>
          <a:lstStyle/>
          <a:p>
            <a:r>
              <a:rPr lang="fr-FR" b="1" dirty="0" smtClean="0">
                <a:solidFill>
                  <a:srgbClr val="002060"/>
                </a:solidFill>
              </a:rPr>
              <a:t>Les délits en matière de marchés publics.</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smtClean="0"/>
              <a:t>La </a:t>
            </a:r>
            <a:r>
              <a:rPr lang="fr-FR" b="1" dirty="0"/>
              <a:t>prise illégale d’intérêt</a:t>
            </a:r>
            <a:r>
              <a:rPr lang="fr-FR" b="1" dirty="0" smtClean="0"/>
              <a:t>.</a:t>
            </a:r>
            <a:endParaRPr lang="fr-FR" b="1" dirty="0"/>
          </a:p>
          <a:p>
            <a:pPr algn="just"/>
            <a:r>
              <a:rPr lang="fr-FR" dirty="0"/>
              <a:t>Le nouveau Code pénal (article 432-12 du code pénal) prévoit que : « </a:t>
            </a:r>
            <a:r>
              <a:rPr lang="fr-FR" sz="2000" dirty="0"/>
              <a:t>le fait pour une personne dépositaire de l’autorité publique ou chargée d’une mission de service public ou par une personne investie d’un mandat électif public, de prendre, recevoir ou conserver, directement ou indirectement, un intérêt quelconque dans une entreprise ou dans une opération dont elle a, au moment de l’acte, en tout ou partie, la charge d’assurer la surveillance, l’administration, la liquidation ou le paiement, est puni de cinq ans d’emprisonnement et de 75 000 € d’amende </a:t>
            </a:r>
            <a:r>
              <a:rPr lang="fr-FR" dirty="0"/>
              <a:t>».</a:t>
            </a:r>
          </a:p>
          <a:p>
            <a:pPr algn="just"/>
            <a:r>
              <a:rPr lang="fr-FR" dirty="0"/>
              <a:t>Jurisprudence : TC de Montbéliard, 7 janvier 2016, « commune de Béthoncourt »</a:t>
            </a:r>
          </a:p>
        </p:txBody>
      </p:sp>
      <p:pic>
        <p:nvPicPr>
          <p:cNvPr id="5" name="Image 4"/>
          <p:cNvPicPr>
            <a:picLocks noChangeAspect="1"/>
          </p:cNvPicPr>
          <p:nvPr/>
        </p:nvPicPr>
        <p:blipFill>
          <a:blip r:embed="rId3"/>
          <a:stretch>
            <a:fillRect/>
          </a:stretch>
        </p:blipFill>
        <p:spPr>
          <a:xfrm>
            <a:off x="693812" y="823713"/>
            <a:ext cx="518205" cy="445047"/>
          </a:xfrm>
          <a:prstGeom prst="rect">
            <a:avLst/>
          </a:prstGeom>
        </p:spPr>
      </p:pic>
    </p:spTree>
    <p:extLst>
      <p:ext uri="{BB962C8B-B14F-4D97-AF65-F5344CB8AC3E}">
        <p14:creationId xmlns:p14="http://schemas.microsoft.com/office/powerpoint/2010/main" val="27372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smtClean="0"/>
              <a:t>CANEVAS</a:t>
            </a:r>
            <a:br>
              <a:rPr lang="fr-FR" dirty="0" smtClean="0"/>
            </a:br>
            <a:r>
              <a:rPr lang="fr-FR" dirty="0" smtClean="0"/>
              <a:t>D’UN</a:t>
            </a:r>
            <a:br>
              <a:rPr lang="fr-FR" dirty="0" smtClean="0"/>
            </a:br>
            <a:r>
              <a:rPr lang="fr-FR" dirty="0" smtClean="0"/>
              <a:t>MAPA</a:t>
            </a:r>
            <a:endParaRPr lang="fr-FR" dirty="0"/>
          </a:p>
        </p:txBody>
      </p:sp>
      <p:sp>
        <p:nvSpPr>
          <p:cNvPr id="4" name="Espace réservé du contenu 3"/>
          <p:cNvSpPr>
            <a:spLocks noGrp="1"/>
          </p:cNvSpPr>
          <p:nvPr>
            <p:ph idx="1"/>
          </p:nvPr>
        </p:nvSpPr>
        <p:spPr>
          <a:xfrm>
            <a:off x="5014292" y="482600"/>
            <a:ext cx="6696743" cy="5689600"/>
          </a:xfrm>
        </p:spPr>
        <p:txBody>
          <a:bodyPr rtlCol="0"/>
          <a:lstStyle/>
          <a:p>
            <a:pPr marL="0" indent="0">
              <a:buNone/>
            </a:pPr>
            <a:r>
              <a:rPr lang="fr-FR" dirty="0" smtClean="0"/>
              <a:t>Une </a:t>
            </a:r>
            <a:r>
              <a:rPr lang="fr-FR" dirty="0"/>
              <a:t>simple adaptation </a:t>
            </a:r>
            <a:r>
              <a:rPr lang="fr-FR" dirty="0" smtClean="0"/>
              <a:t>des </a:t>
            </a:r>
            <a:r>
              <a:rPr lang="fr-FR" dirty="0"/>
              <a:t>pages </a:t>
            </a:r>
            <a:r>
              <a:rPr lang="fr-FR" dirty="0" smtClean="0"/>
              <a:t>de ce canevas vous </a:t>
            </a:r>
            <a:r>
              <a:rPr lang="fr-FR" dirty="0"/>
              <a:t>permettra de faire une publication rapidement et de manière sécurisée d’un point de vue </a:t>
            </a:r>
            <a:r>
              <a:rPr lang="fr-FR" dirty="0" smtClean="0"/>
              <a:t>juridique de votre MAPA.</a:t>
            </a:r>
          </a:p>
          <a:p>
            <a:endParaRPr lang="fr-FR" dirty="0" smtClean="0"/>
          </a:p>
          <a:p>
            <a:pPr marL="0" indent="0">
              <a:buNone/>
            </a:pPr>
            <a:r>
              <a:rPr lang="fr-FR" sz="2400" dirty="0" smtClean="0"/>
              <a:t>S’agissant </a:t>
            </a:r>
            <a:r>
              <a:rPr lang="fr-FR" sz="2400" dirty="0"/>
              <a:t>d’un MAPA l’ensemble des éléments de la consultation sont regroupés dans un même document : cahier des charges, règlement de la consultation, acte d’engagement, avis d’acceptation et notification.</a:t>
            </a:r>
          </a:p>
          <a:p>
            <a:pPr rtl="0"/>
            <a:endParaRPr lang="fr-FR" dirty="0"/>
          </a:p>
        </p:txBody>
      </p:sp>
      <p:pic>
        <p:nvPicPr>
          <p:cNvPr id="3" name="Image 2"/>
          <p:cNvPicPr>
            <a:picLocks noChangeAspect="1"/>
          </p:cNvPicPr>
          <p:nvPr/>
        </p:nvPicPr>
        <p:blipFill>
          <a:blip r:embed="rId3"/>
          <a:stretch>
            <a:fillRect/>
          </a:stretch>
        </p:blipFill>
        <p:spPr>
          <a:xfrm>
            <a:off x="977876" y="1777802"/>
            <a:ext cx="3486150" cy="4895850"/>
          </a:xfrm>
          <a:prstGeom prst="rect">
            <a:avLst/>
          </a:prstGeom>
        </p:spPr>
      </p:pic>
    </p:spTree>
    <p:extLst>
      <p:ext uri="{BB962C8B-B14F-4D97-AF65-F5344CB8AC3E}">
        <p14:creationId xmlns:p14="http://schemas.microsoft.com/office/powerpoint/2010/main" val="36141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4438228" y="152221"/>
            <a:ext cx="4608512" cy="6671486"/>
          </a:xfrm>
          <a:prstGeom prst="rect">
            <a:avLst/>
          </a:prstGeom>
        </p:spPr>
      </p:pic>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22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3863082" y="173454"/>
            <a:ext cx="4462659" cy="6511092"/>
          </a:xfrm>
          <a:prstGeom prst="rect">
            <a:avLst/>
          </a:prstGeom>
        </p:spPr>
      </p:pic>
    </p:spTree>
    <p:extLst>
      <p:ext uri="{BB962C8B-B14F-4D97-AF65-F5344CB8AC3E}">
        <p14:creationId xmlns:p14="http://schemas.microsoft.com/office/powerpoint/2010/main" val="21222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4582244" y="260648"/>
            <a:ext cx="4320480" cy="6512280"/>
          </a:xfrm>
          <a:prstGeom prst="rect">
            <a:avLst/>
          </a:prstGeom>
        </p:spPr>
      </p:pic>
    </p:spTree>
    <p:extLst>
      <p:ext uri="{BB962C8B-B14F-4D97-AF65-F5344CB8AC3E}">
        <p14:creationId xmlns:p14="http://schemas.microsoft.com/office/powerpoint/2010/main" val="383447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4078188" y="193244"/>
            <a:ext cx="4511509" cy="6689825"/>
          </a:xfrm>
          <a:prstGeom prst="rect">
            <a:avLst/>
          </a:prstGeom>
        </p:spPr>
      </p:pic>
    </p:spTree>
    <p:extLst>
      <p:ext uri="{BB962C8B-B14F-4D97-AF65-F5344CB8AC3E}">
        <p14:creationId xmlns:p14="http://schemas.microsoft.com/office/powerpoint/2010/main" val="258801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solidFill>
                  <a:srgbClr val="002060"/>
                </a:solidFill>
              </a:rPr>
              <a:t>Les divers types de marchés publics</a:t>
            </a:r>
            <a:r>
              <a:rPr lang="fr-FR" b="1" dirty="0">
                <a:solidFill>
                  <a:srgbClr val="002060"/>
                </a:solidFill>
              </a:rPr>
              <a:t> </a:t>
            </a:r>
            <a:r>
              <a:rPr lang="fr-FR" sz="2000" b="1" dirty="0">
                <a:solidFill>
                  <a:srgbClr val="002060"/>
                </a:solidFill>
              </a:rPr>
              <a:t>(1)</a:t>
            </a:r>
          </a:p>
        </p:txBody>
      </p:sp>
      <p:sp>
        <p:nvSpPr>
          <p:cNvPr id="3" name="Espace réservé du contenu 2"/>
          <p:cNvSpPr>
            <a:spLocks noGrp="1"/>
          </p:cNvSpPr>
          <p:nvPr>
            <p:ph idx="1"/>
          </p:nvPr>
        </p:nvSpPr>
        <p:spPr/>
        <p:txBody>
          <a:bodyPr/>
          <a:lstStyle/>
          <a:p>
            <a:pPr algn="just"/>
            <a:r>
              <a:rPr lang="fr-FR" dirty="0"/>
              <a:t>On les distingue par leur nature, par leur montant qui induit la procédure à suivre, et par leurs caractéristiques</a:t>
            </a:r>
            <a:r>
              <a:rPr lang="fr-FR" dirty="0" smtClean="0"/>
              <a:t>.</a:t>
            </a:r>
          </a:p>
          <a:p>
            <a:pPr algn="just"/>
            <a:endParaRPr lang="fr-FR" sz="2000" dirty="0" smtClean="0"/>
          </a:p>
          <a:p>
            <a:pPr marL="0" indent="0" algn="just">
              <a:buNone/>
            </a:pPr>
            <a:r>
              <a:rPr lang="fr-FR" b="1" u="sng" dirty="0" smtClean="0"/>
              <a:t>Par nature</a:t>
            </a:r>
            <a:r>
              <a:rPr lang="fr-FR" dirty="0" smtClean="0"/>
              <a:t>.</a:t>
            </a:r>
          </a:p>
          <a:p>
            <a:pPr algn="just"/>
            <a:r>
              <a:rPr lang="fr-FR" dirty="0" smtClean="0"/>
              <a:t>On </a:t>
            </a:r>
            <a:r>
              <a:rPr lang="fr-FR" dirty="0"/>
              <a:t>distingue traditionnellement les marchés de fournitures, les marchés de service (nettoyage, entretien, réparation, etc…) et les marchés de travaux (exécution, conception et exécution de travaux, ou réalisation, conception et réalisation d’un ouvrage…).</a:t>
            </a:r>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35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4654252" y="187469"/>
            <a:ext cx="4490630" cy="6642614"/>
          </a:xfrm>
          <a:prstGeom prst="rect">
            <a:avLst/>
          </a:prstGeom>
        </p:spPr>
      </p:pic>
    </p:spTree>
    <p:extLst>
      <p:ext uri="{BB962C8B-B14F-4D97-AF65-F5344CB8AC3E}">
        <p14:creationId xmlns:p14="http://schemas.microsoft.com/office/powerpoint/2010/main" val="10496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4078188" y="220431"/>
            <a:ext cx="4464496" cy="6618963"/>
          </a:xfrm>
          <a:prstGeom prst="rect">
            <a:avLst/>
          </a:prstGeom>
        </p:spPr>
      </p:pic>
    </p:spTree>
    <p:extLst>
      <p:ext uri="{BB962C8B-B14F-4D97-AF65-F5344CB8AC3E}">
        <p14:creationId xmlns:p14="http://schemas.microsoft.com/office/powerpoint/2010/main" val="177843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4510236" y="305648"/>
            <a:ext cx="4419567" cy="6552352"/>
          </a:xfrm>
          <a:prstGeom prst="rect">
            <a:avLst/>
          </a:prstGeom>
        </p:spPr>
      </p:pic>
    </p:spTree>
    <p:extLst>
      <p:ext uri="{BB962C8B-B14F-4D97-AF65-F5344CB8AC3E}">
        <p14:creationId xmlns:p14="http://schemas.microsoft.com/office/powerpoint/2010/main" val="9365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3934172" y="116632"/>
            <a:ext cx="4464496" cy="6618963"/>
          </a:xfrm>
          <a:prstGeom prst="rect">
            <a:avLst/>
          </a:prstGeom>
        </p:spPr>
      </p:pic>
    </p:spTree>
    <p:extLst>
      <p:ext uri="{BB962C8B-B14F-4D97-AF65-F5344CB8AC3E}">
        <p14:creationId xmlns:p14="http://schemas.microsoft.com/office/powerpoint/2010/main" val="14332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3862164" y="119317"/>
            <a:ext cx="4536504" cy="6719877"/>
          </a:xfrm>
          <a:prstGeom prst="rect">
            <a:avLst/>
          </a:prstGeom>
        </p:spPr>
      </p:pic>
    </p:spTree>
    <p:extLst>
      <p:ext uri="{BB962C8B-B14F-4D97-AF65-F5344CB8AC3E}">
        <p14:creationId xmlns:p14="http://schemas.microsoft.com/office/powerpoint/2010/main" val="412264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812" y="83671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4582244" y="282578"/>
            <a:ext cx="4437378" cy="6575422"/>
          </a:xfrm>
          <a:prstGeom prst="rect">
            <a:avLst/>
          </a:prstGeom>
        </p:spPr>
      </p:pic>
    </p:spTree>
    <p:extLst>
      <p:ext uri="{BB962C8B-B14F-4D97-AF65-F5344CB8AC3E}">
        <p14:creationId xmlns:p14="http://schemas.microsoft.com/office/powerpoint/2010/main" val="15028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solidFill>
                  <a:srgbClr val="002060"/>
                </a:solidFill>
              </a:rPr>
              <a:t>Les divers types de marchés publics</a:t>
            </a:r>
            <a:r>
              <a:rPr lang="fr-FR" sz="2000" b="1" dirty="0">
                <a:solidFill>
                  <a:srgbClr val="002060"/>
                </a:solidFill>
              </a:rPr>
              <a:t>   </a:t>
            </a:r>
            <a:r>
              <a:rPr lang="fr-FR" sz="2000" b="1" dirty="0" smtClean="0">
                <a:solidFill>
                  <a:srgbClr val="002060"/>
                </a:solidFill>
              </a:rPr>
              <a:t>(2)</a:t>
            </a:r>
            <a:endParaRPr lang="fr-FR" sz="2000" b="1" dirty="0">
              <a:solidFill>
                <a:srgbClr val="002060"/>
              </a:solidFill>
            </a:endParaRPr>
          </a:p>
        </p:txBody>
      </p:sp>
      <p:sp>
        <p:nvSpPr>
          <p:cNvPr id="3" name="Espace réservé du contenu 2"/>
          <p:cNvSpPr>
            <a:spLocks noGrp="1"/>
          </p:cNvSpPr>
          <p:nvPr>
            <p:ph idx="1"/>
          </p:nvPr>
        </p:nvSpPr>
        <p:spPr>
          <a:xfrm>
            <a:off x="1593436" y="1600200"/>
            <a:ext cx="10117600" cy="5069160"/>
          </a:xfrm>
        </p:spPr>
        <p:txBody>
          <a:bodyPr>
            <a:normAutofit fontScale="92500" lnSpcReduction="20000"/>
          </a:bodyPr>
          <a:lstStyle/>
          <a:p>
            <a:pPr marL="0" indent="0">
              <a:buNone/>
            </a:pPr>
            <a:r>
              <a:rPr lang="fr-FR" b="1" u="sng" dirty="0" smtClean="0"/>
              <a:t>Par type de procédure</a:t>
            </a:r>
            <a:r>
              <a:rPr lang="fr-FR" dirty="0" smtClean="0"/>
              <a:t>.</a:t>
            </a:r>
          </a:p>
          <a:p>
            <a:pPr algn="just"/>
            <a:r>
              <a:rPr lang="fr-FR" dirty="0"/>
              <a:t>En fonction du montant estimé du marché il conviendra de mettre en œuvre des procédures </a:t>
            </a:r>
            <a:r>
              <a:rPr lang="fr-FR" dirty="0" smtClean="0"/>
              <a:t>différentes. Les EPLE </a:t>
            </a:r>
            <a:r>
              <a:rPr lang="fr-FR" dirty="0"/>
              <a:t>relèvent non pas des procédures applicables à l’Etat et à ses établissements mais des procédures applicables aux collectivités territoriales. </a:t>
            </a:r>
            <a:r>
              <a:rPr lang="fr-FR" dirty="0" smtClean="0"/>
              <a:t>On </a:t>
            </a:r>
            <a:r>
              <a:rPr lang="fr-FR" dirty="0"/>
              <a:t>distingue les marchés à procédure adaptée et les marchés formalisés au-delà de </a:t>
            </a:r>
            <a:r>
              <a:rPr lang="fr-FR" dirty="0" smtClean="0"/>
              <a:t>215</a:t>
            </a:r>
            <a:r>
              <a:rPr lang="fr-FR" dirty="0"/>
              <a:t> 000 € HT pour les fournitures et services et de 5 </a:t>
            </a:r>
            <a:r>
              <a:rPr lang="fr-FR" dirty="0" smtClean="0"/>
              <a:t>382</a:t>
            </a:r>
            <a:r>
              <a:rPr lang="fr-FR" dirty="0"/>
              <a:t> 000 € HT pour les travaux. Pour les marchés à procédure adaptée les règles à respecter évoluent en fonction du montant du marché concerné</a:t>
            </a:r>
            <a:r>
              <a:rPr lang="fr-FR" dirty="0" smtClean="0"/>
              <a:t>.</a:t>
            </a:r>
          </a:p>
          <a:p>
            <a:pPr algn="just"/>
            <a:endParaRPr lang="fr-FR" dirty="0" smtClean="0"/>
          </a:p>
          <a:p>
            <a:pPr algn="just"/>
            <a:r>
              <a:rPr lang="fr-FR" dirty="0"/>
              <a:t>Il existe également des procédures particulières : marché négocié sans mise en concurrence, dialogue compétitif, services sociaux, </a:t>
            </a:r>
            <a:r>
              <a:rPr lang="fr-FR" dirty="0" smtClean="0"/>
              <a:t>etc… </a:t>
            </a:r>
            <a:r>
              <a:rPr lang="fr-FR" dirty="0"/>
              <a:t>mais qu’on ne rencontre que très exceptionnellement en EPLE et qui ne seront pas traité dans </a:t>
            </a:r>
            <a:r>
              <a:rPr lang="fr-FR" dirty="0" smtClean="0"/>
              <a:t>cette formation.</a:t>
            </a:r>
            <a:endParaRPr lang="fr-FR" dirty="0"/>
          </a:p>
          <a:p>
            <a:endParaRPr lang="fr-FR" dirty="0"/>
          </a:p>
          <a:p>
            <a:endParaRPr lang="fr-FR" dirty="0"/>
          </a:p>
        </p:txBody>
      </p:sp>
      <p:sp>
        <p:nvSpPr>
          <p:cNvPr id="4" name="Rectangle 3"/>
          <p:cNvSpPr/>
          <p:nvPr/>
        </p:nvSpPr>
        <p:spPr>
          <a:xfrm>
            <a:off x="693812" y="836712"/>
            <a:ext cx="50405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8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hématiques 16 x 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7_TF02787947.potx" id="{0FDA475E-9A45-48CF-9C1D-C27318078FA3}" vid="{DF07EB73-A761-4761-AC95-CBCEE74D05CF}"/>
    </a:ext>
  </a:extLst>
</a:theme>
</file>

<file path=ppt/theme/theme2.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pédagogique sur les mathématiques avec Pi (grand écran)</Template>
  <TotalTime>8039</TotalTime>
  <Words>8549</Words>
  <Application>Microsoft Office PowerPoint</Application>
  <PresentationFormat>Personnalisé</PresentationFormat>
  <Paragraphs>556</Paragraphs>
  <Slides>85</Slides>
  <Notes>75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85</vt:i4>
      </vt:variant>
    </vt:vector>
  </HeadingPairs>
  <TitlesOfParts>
    <vt:vector size="90" baseType="lpstr">
      <vt:lpstr>Arial</vt:lpstr>
      <vt:lpstr>Euphemia</vt:lpstr>
      <vt:lpstr>Museo 700</vt:lpstr>
      <vt:lpstr>Wingdings</vt:lpstr>
      <vt:lpstr>Mathématiques 16 x 9</vt:lpstr>
      <vt:lpstr>INITIATION A L’ACHAT PUBLIC</vt:lpstr>
      <vt:lpstr>Programme</vt:lpstr>
      <vt:lpstr>Définition de l’achat public</vt:lpstr>
      <vt:lpstr>Définition d’un marché public (1)</vt:lpstr>
      <vt:lpstr>Définition d’un marché public (2)</vt:lpstr>
      <vt:lpstr>Les grands principes des marchés publics</vt:lpstr>
      <vt:lpstr>Signature des marchés publics</vt:lpstr>
      <vt:lpstr>Les divers types de marchés publics (1)</vt:lpstr>
      <vt:lpstr>Les divers types de marchés publics   (2)</vt:lpstr>
      <vt:lpstr>Les divers types de marchés publics (3)</vt:lpstr>
      <vt:lpstr>Comment et pourquoi intégrer les CCAG à vos marchés</vt:lpstr>
      <vt:lpstr>6 CCAG issus d’arrêtés du 30 mars 2021</vt:lpstr>
      <vt:lpstr>Présentation PowerPoint</vt:lpstr>
      <vt:lpstr>Exemple : calcul des pénalités pour retard (CCAG FS)</vt:lpstr>
      <vt:lpstr>Les phases d’un marché public</vt:lpstr>
      <vt:lpstr>La détermination du besoin et de son montant</vt:lpstr>
      <vt:lpstr>La détermination du besoin</vt:lpstr>
      <vt:lpstr>La détermination du besoin</vt:lpstr>
      <vt:lpstr>La détermination du besoin</vt:lpstr>
      <vt:lpstr>La détermination du montant du besoin</vt:lpstr>
      <vt:lpstr>L’E.P.A.</vt:lpstr>
      <vt:lpstr>L’allotissement</vt:lpstr>
      <vt:lpstr>DEMATERIALISATION DES MARCHES</vt:lpstr>
      <vt:lpstr>LE PROFIL ACHETEUR</vt:lpstr>
      <vt:lpstr>Les MAPA</vt:lpstr>
      <vt:lpstr>Présentation PowerPoint</vt:lpstr>
      <vt:lpstr>Définition des MAPA</vt:lpstr>
      <vt:lpstr>Les MAPA</vt:lpstr>
      <vt:lpstr>Les MAPA en raison de leur montant</vt:lpstr>
      <vt:lpstr>Les MAPA en raison de leur montant</vt:lpstr>
      <vt:lpstr>Seuils</vt:lpstr>
      <vt:lpstr>Les MAPA en raison de leur montant</vt:lpstr>
      <vt:lpstr>Les MAPA en raison de leur objet</vt:lpstr>
      <vt:lpstr>Les documents d’un MAPA</vt:lpstr>
      <vt:lpstr>CANEVAS D’UN MAPA</vt:lpstr>
      <vt:lpstr>Les documents d’un MAPA</vt:lpstr>
      <vt:lpstr>Présentation PowerPoint</vt:lpstr>
      <vt:lpstr>Les documents d’un MAPA</vt:lpstr>
      <vt:lpstr>Présentation PowerPoint</vt:lpstr>
      <vt:lpstr>Présentation PowerPoint</vt:lpstr>
      <vt:lpstr>Les documents d’un MAPA</vt:lpstr>
      <vt:lpstr>Présentation PowerPoint</vt:lpstr>
      <vt:lpstr>Les documents d’un MAPA</vt:lpstr>
      <vt:lpstr>Les documents d’un MAPA</vt:lpstr>
      <vt:lpstr>La publicité d’un MAPA</vt:lpstr>
      <vt:lpstr>La publicité d’un MAPA</vt:lpstr>
      <vt:lpstr>La publicité d’un MAPA</vt:lpstr>
      <vt:lpstr>La publicité d’un MAPA</vt:lpstr>
      <vt:lpstr>La publicité d’un MAPA</vt:lpstr>
      <vt:lpstr>Présentation PowerPoint</vt:lpstr>
      <vt:lpstr>La mise en concurrence dans un MAPA</vt:lpstr>
      <vt:lpstr>La mise en concurrence dans un MAPA</vt:lpstr>
      <vt:lpstr>La mise en concurrence dans un MAPA</vt:lpstr>
      <vt:lpstr>La mise en concurrence dans un MAPA</vt:lpstr>
      <vt:lpstr>La mise en concurrence dans un MAPA</vt:lpstr>
      <vt:lpstr>Présentation PowerPoint</vt:lpstr>
      <vt:lpstr>La mise en concurrence dans un MAPA</vt:lpstr>
      <vt:lpstr>La mise en concurrence dans un MAPA</vt:lpstr>
      <vt:lpstr>Présentation PowerPoint</vt:lpstr>
      <vt:lpstr>La mise en concurrence dans un MAPA</vt:lpstr>
      <vt:lpstr>L’achèvement de la procédure d’un MAPA</vt:lpstr>
      <vt:lpstr>L’achèvement de la procédure d’un MAPA</vt:lpstr>
      <vt:lpstr>L’achèvement de la procédure d’un MAPA</vt:lpstr>
      <vt:lpstr>L’achèvement de la procédure d’un MAPA</vt:lpstr>
      <vt:lpstr>L’achèvement de la procédure d’un MAPA</vt:lpstr>
      <vt:lpstr>L’achèvement de la procédure d’un MAPA</vt:lpstr>
      <vt:lpstr>L’achèvement de la procédure d’un MAPA</vt:lpstr>
      <vt:lpstr>L’achèvement de la procédure d’un MAPA</vt:lpstr>
      <vt:lpstr>La publicité à postériori</vt:lpstr>
      <vt:lpstr>Le renouvellement des marchés publics.</vt:lpstr>
      <vt:lpstr>Les marchés en situation de crise économique.</vt:lpstr>
      <vt:lpstr>Les marchés en situation de crise économique.</vt:lpstr>
      <vt:lpstr>Les délits en matière de marchés publics.</vt:lpstr>
      <vt:lpstr>Les délits en matière de marchés publics.</vt:lpstr>
      <vt:lpstr>CANEVAS D’UN MAPA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A L’ACHAT PUBLIC</dc:title>
  <dc:creator>Bernard</dc:creator>
  <cp:lastModifiedBy>Bernard</cp:lastModifiedBy>
  <cp:revision>80</cp:revision>
  <dcterms:created xsi:type="dcterms:W3CDTF">2020-09-22T20:12:57Z</dcterms:created>
  <dcterms:modified xsi:type="dcterms:W3CDTF">2022-10-01T19:34:48Z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